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8" r:id="rId3"/>
    <p:sldId id="257" r:id="rId4"/>
    <p:sldId id="306" r:id="rId5"/>
    <p:sldId id="264" r:id="rId6"/>
    <p:sldId id="266" r:id="rId7"/>
    <p:sldId id="269" r:id="rId8"/>
    <p:sldId id="298" r:id="rId9"/>
    <p:sldId id="300" r:id="rId10"/>
    <p:sldId id="304" r:id="rId11"/>
    <p:sldId id="301" r:id="rId12"/>
    <p:sldId id="299" r:id="rId13"/>
    <p:sldId id="302" r:id="rId14"/>
    <p:sldId id="307" r:id="rId15"/>
    <p:sldId id="259" r:id="rId16"/>
    <p:sldId id="260" r:id="rId17"/>
    <p:sldId id="261" r:id="rId18"/>
    <p:sldId id="271" r:id="rId19"/>
    <p:sldId id="272" r:id="rId20"/>
    <p:sldId id="268" r:id="rId21"/>
    <p:sldId id="273" r:id="rId22"/>
    <p:sldId id="263" r:id="rId23"/>
    <p:sldId id="276" r:id="rId24"/>
    <p:sldId id="277" r:id="rId25"/>
    <p:sldId id="278" r:id="rId26"/>
    <p:sldId id="279" r:id="rId27"/>
    <p:sldId id="319" r:id="rId28"/>
    <p:sldId id="308" r:id="rId29"/>
    <p:sldId id="280" r:id="rId30"/>
    <p:sldId id="281" r:id="rId31"/>
    <p:sldId id="284" r:id="rId32"/>
    <p:sldId id="282" r:id="rId33"/>
    <p:sldId id="285" r:id="rId34"/>
    <p:sldId id="288" r:id="rId35"/>
    <p:sldId id="305" r:id="rId36"/>
    <p:sldId id="321" r:id="rId37"/>
    <p:sldId id="318" r:id="rId38"/>
    <p:sldId id="287" r:id="rId39"/>
    <p:sldId id="315" r:id="rId40"/>
    <p:sldId id="316" r:id="rId41"/>
    <p:sldId id="317" r:id="rId42"/>
    <p:sldId id="322" r:id="rId43"/>
    <p:sldId id="309" r:id="rId44"/>
    <p:sldId id="290" r:id="rId45"/>
    <p:sldId id="320" r:id="rId46"/>
    <p:sldId id="289" r:id="rId47"/>
    <p:sldId id="314" r:id="rId48"/>
    <p:sldId id="313" r:id="rId49"/>
    <p:sldId id="286" r:id="rId50"/>
    <p:sldId id="274" r:id="rId51"/>
    <p:sldId id="323" r:id="rId52"/>
    <p:sldId id="283" r:id="rId53"/>
    <p:sldId id="311"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159"/>
    <a:srgbClr val="EE7D3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3"/>
    <p:restoredTop sz="72303"/>
  </p:normalViewPr>
  <p:slideViewPr>
    <p:cSldViewPr snapToGrid="0">
      <p:cViewPr varScale="1">
        <p:scale>
          <a:sx n="139" d="100"/>
          <a:sy n="139" d="100"/>
        </p:scale>
        <p:origin x="736" y="160"/>
      </p:cViewPr>
      <p:guideLst/>
    </p:cSldViewPr>
  </p:slideViewPr>
  <p:notesTextViewPr>
    <p:cViewPr>
      <p:scale>
        <a:sx n="200" d="100"/>
        <a:sy n="200" d="100"/>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42D8-054E-9491-930F8345C7E4}"/>
            </c:ext>
          </c:extLst>
        </c:ser>
        <c:dLbls>
          <c:showLegendKey val="0"/>
          <c:showVal val="0"/>
          <c:showCatName val="0"/>
          <c:showSerName val="0"/>
          <c:showPercent val="0"/>
          <c:showBubbleSize val="0"/>
        </c:dLbls>
        <c:axId val="213906319"/>
        <c:axId val="213884335"/>
      </c:scatterChart>
      <c:valAx>
        <c:axId val="213906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884335"/>
        <c:crosses val="autoZero"/>
        <c:crossBetween val="midCat"/>
      </c:valAx>
      <c:valAx>
        <c:axId val="213884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9063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56C3F6-90EA-9844-BE81-ED2E30803DFD}" type="datetimeFigureOut">
              <a:rPr lang="en-US" smtClean="0"/>
              <a:t>10/31/22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63FE8-8E3C-A84E-B893-C360798A751E}" type="slidenum">
              <a:rPr lang="en-US" smtClean="0"/>
              <a:t>‹#›</a:t>
            </a:fld>
            <a:endParaRPr lang="en-US"/>
          </a:p>
        </p:txBody>
      </p:sp>
    </p:spTree>
    <p:extLst>
      <p:ext uri="{BB962C8B-B14F-4D97-AF65-F5344CB8AC3E}">
        <p14:creationId xmlns:p14="http://schemas.microsoft.com/office/powerpoint/2010/main" val="3348838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machine learning process is usually starting with guessing the model’s parameters (=random values). It is then trying to use the parameters to make predictions on the training examples and evaluate the differences between the model prediction and the real value (=model error). Then, it repeats the process multiple times on the numerous examples, where each time, it is changing the initial parameters to minimize this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using labelled data with guidance. Regression for continuous prediction, classification for label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Unsupervised: needs more data, without labels, figure it out on its own. Finding underlying patterns. Association rule- co-</a:t>
            </a:r>
            <a:r>
              <a:rPr lang="en-US" dirty="0" err="1"/>
              <a:t>occurance</a:t>
            </a:r>
            <a:r>
              <a:rPr lang="en-US" dirty="0"/>
              <a:t>, clustering-based on similarity(target marketing), anomaly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Reinforced: no predefined dataset, giving reward or punishments. Robot moving</a:t>
            </a:r>
          </a:p>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5</a:t>
            </a:fld>
            <a:endParaRPr lang="en-US"/>
          </a:p>
        </p:txBody>
      </p:sp>
    </p:spTree>
    <p:extLst>
      <p:ext uri="{BB962C8B-B14F-4D97-AF65-F5344CB8AC3E}">
        <p14:creationId xmlns:p14="http://schemas.microsoft.com/office/powerpoint/2010/main" val="7511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22</a:t>
            </a:fld>
            <a:endParaRPr lang="en-US"/>
          </a:p>
        </p:txBody>
      </p:sp>
    </p:spTree>
    <p:extLst>
      <p:ext uri="{BB962C8B-B14F-4D97-AF65-F5344CB8AC3E}">
        <p14:creationId xmlns:p14="http://schemas.microsoft.com/office/powerpoint/2010/main" val="263692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challenge: when input vocab is large, the compute of weight matrix and loss are huge.</a:t>
            </a:r>
          </a:p>
          <a:p>
            <a:r>
              <a:rPr lang="en-US" dirty="0"/>
              <a:t>Improvement: Embedding – get index of </a:t>
            </a:r>
            <a:r>
              <a:rPr lang="en-US" dirty="0" err="1"/>
              <a:t>weight_in</a:t>
            </a:r>
            <a:r>
              <a:rPr lang="en-US" dirty="0"/>
              <a:t> matrix, reduce </a:t>
            </a:r>
            <a:r>
              <a:rPr lang="en-US" dirty="0" err="1"/>
              <a:t>weight_in</a:t>
            </a:r>
            <a:r>
              <a:rPr lang="en-US" dirty="0"/>
              <a:t> size</a:t>
            </a:r>
          </a:p>
          <a:p>
            <a:r>
              <a:rPr lang="en-US" dirty="0"/>
              <a:t>	Binary classification – reduce </a:t>
            </a:r>
            <a:r>
              <a:rPr lang="en-US" dirty="0" err="1"/>
              <a:t>weight_out</a:t>
            </a:r>
            <a:r>
              <a:rPr lang="en-US" dirty="0"/>
              <a:t> matrix size</a:t>
            </a:r>
          </a:p>
          <a:p>
            <a:r>
              <a:rPr lang="en-US" dirty="0"/>
              <a:t>		 - reduce computation on loss, change loss function to Sigmoid</a:t>
            </a:r>
          </a:p>
        </p:txBody>
      </p:sp>
      <p:sp>
        <p:nvSpPr>
          <p:cNvPr id="4" name="Slide Number Placeholder 3"/>
          <p:cNvSpPr>
            <a:spLocks noGrp="1"/>
          </p:cNvSpPr>
          <p:nvPr>
            <p:ph type="sldNum" sz="quarter" idx="5"/>
          </p:nvPr>
        </p:nvSpPr>
        <p:spPr/>
        <p:txBody>
          <a:bodyPr/>
          <a:lstStyle/>
          <a:p>
            <a:fld id="{B4663FE8-8E3C-A84E-B893-C360798A751E}" type="slidenum">
              <a:rPr lang="en-US" smtClean="0"/>
              <a:t>24</a:t>
            </a:fld>
            <a:endParaRPr lang="en-US"/>
          </a:p>
        </p:txBody>
      </p:sp>
    </p:spTree>
    <p:extLst>
      <p:ext uri="{BB962C8B-B14F-4D97-AF65-F5344CB8AC3E}">
        <p14:creationId xmlns:p14="http://schemas.microsoft.com/office/powerpoint/2010/main" val="52976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 not learning distributional representation from scratch</a:t>
            </a:r>
          </a:p>
          <a:p>
            <a:r>
              <a:rPr lang="en-US" dirty="0"/>
              <a:t>	            - Use big corpus to study first, like Wikipedia, Google, News…</a:t>
            </a:r>
          </a:p>
          <a:p>
            <a:r>
              <a:rPr lang="en-US" dirty="0"/>
              <a:t>	            - then use the distributional representation for tasks, like text classification, clustering, sentiment analysis…</a:t>
            </a:r>
          </a:p>
          <a:p>
            <a:r>
              <a:rPr lang="en-US" dirty="0"/>
              <a:t>Problem: can’t remember long previous context, ignore the order of input sequence</a:t>
            </a:r>
          </a:p>
          <a:p>
            <a:r>
              <a:rPr lang="en-US" dirty="0"/>
              <a:t>Solution: RNN, LSTM</a:t>
            </a:r>
          </a:p>
        </p:txBody>
      </p:sp>
      <p:sp>
        <p:nvSpPr>
          <p:cNvPr id="4" name="Slide Number Placeholder 3"/>
          <p:cNvSpPr>
            <a:spLocks noGrp="1"/>
          </p:cNvSpPr>
          <p:nvPr>
            <p:ph type="sldNum" sz="quarter" idx="5"/>
          </p:nvPr>
        </p:nvSpPr>
        <p:spPr/>
        <p:txBody>
          <a:bodyPr/>
          <a:lstStyle/>
          <a:p>
            <a:fld id="{B4663FE8-8E3C-A84E-B893-C360798A751E}" type="slidenum">
              <a:rPr lang="en-US" smtClean="0"/>
              <a:t>25</a:t>
            </a:fld>
            <a:endParaRPr lang="en-US"/>
          </a:p>
        </p:txBody>
      </p:sp>
    </p:spTree>
    <p:extLst>
      <p:ext uri="{BB962C8B-B14F-4D97-AF65-F5344CB8AC3E}">
        <p14:creationId xmlns:p14="http://schemas.microsoft.com/office/powerpoint/2010/main" val="3819831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Truncated BPTT: adapt for big computation costs; prevent gradient disappearing</a:t>
            </a:r>
          </a:p>
          <a:p>
            <a:r>
              <a:rPr lang="en-US" dirty="0"/>
              <a:t>Truncating and minibatch: for seq with length 1000, truncating with 10 time-steps, and 2 batches, we have batches = [[x0-x9], [x500-x509]]</a:t>
            </a:r>
          </a:p>
        </p:txBody>
      </p:sp>
      <p:sp>
        <p:nvSpPr>
          <p:cNvPr id="4" name="Slide Number Placeholder 3"/>
          <p:cNvSpPr>
            <a:spLocks noGrp="1"/>
          </p:cNvSpPr>
          <p:nvPr>
            <p:ph type="sldNum" sz="quarter" idx="5"/>
          </p:nvPr>
        </p:nvSpPr>
        <p:spPr/>
        <p:txBody>
          <a:bodyPr/>
          <a:lstStyle/>
          <a:p>
            <a:fld id="{B4663FE8-8E3C-A84E-B893-C360798A751E}" type="slidenum">
              <a:rPr lang="en-US" smtClean="0"/>
              <a:t>29</a:t>
            </a:fld>
            <a:endParaRPr lang="en-US"/>
          </a:p>
        </p:txBody>
      </p:sp>
    </p:spTree>
    <p:extLst>
      <p:ext uri="{BB962C8B-B14F-4D97-AF65-F5344CB8AC3E}">
        <p14:creationId xmlns:p14="http://schemas.microsoft.com/office/powerpoint/2010/main" val="348073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multiple RNN layers</a:t>
            </a:r>
          </a:p>
          <a:p>
            <a:endParaRPr lang="en-US" dirty="0"/>
          </a:p>
          <a:p>
            <a:r>
              <a:rPr lang="en-US" dirty="0"/>
              <a:t>Problem: gradient disappearing (tanh)/ exploding </a:t>
            </a:r>
            <a:r>
              <a:rPr lang="en-US" dirty="0" err="1"/>
              <a:t>grandients</a:t>
            </a:r>
            <a:r>
              <a:rPr lang="en-US" dirty="0"/>
              <a:t> (same </a:t>
            </a:r>
            <a:r>
              <a:rPr lang="en-US" dirty="0" err="1"/>
              <a:t>Wh</a:t>
            </a:r>
            <a:r>
              <a:rPr lang="en-US" dirty="0"/>
              <a:t> matrix being multiplied many times, disappearing if </a:t>
            </a:r>
            <a:r>
              <a:rPr lang="en-US" dirty="0" err="1"/>
              <a:t>Wh</a:t>
            </a:r>
            <a:r>
              <a:rPr lang="en-US" dirty="0"/>
              <a:t> &lt;0, exploding if </a:t>
            </a:r>
            <a:r>
              <a:rPr lang="en-US" dirty="0" err="1"/>
              <a:t>Wh</a:t>
            </a:r>
            <a:r>
              <a:rPr lang="en-US" dirty="0"/>
              <a:t> &gt;0 )</a:t>
            </a:r>
          </a:p>
          <a:p>
            <a:r>
              <a:rPr lang="en-US" dirty="0"/>
              <a:t>Solution: change tanh to RELU, use gradients clipping (if gradient's l2 norm bigger than a threshold, </a:t>
            </a:r>
            <a:r>
              <a:rPr lang="en-US" dirty="0" err="1"/>
              <a:t>gradiant</a:t>
            </a:r>
            <a:r>
              <a:rPr lang="en-US" dirty="0"/>
              <a:t> = threshold/l2 norm), LSTM</a:t>
            </a:r>
          </a:p>
        </p:txBody>
      </p:sp>
      <p:sp>
        <p:nvSpPr>
          <p:cNvPr id="4" name="Slide Number Placeholder 3"/>
          <p:cNvSpPr>
            <a:spLocks noGrp="1"/>
          </p:cNvSpPr>
          <p:nvPr>
            <p:ph type="sldNum" sz="quarter" idx="5"/>
          </p:nvPr>
        </p:nvSpPr>
        <p:spPr/>
        <p:txBody>
          <a:bodyPr/>
          <a:lstStyle/>
          <a:p>
            <a:fld id="{B4663FE8-8E3C-A84E-B893-C360798A751E}" type="slidenum">
              <a:rPr lang="en-US" smtClean="0"/>
              <a:t>30</a:t>
            </a:fld>
            <a:endParaRPr lang="en-US"/>
          </a:p>
        </p:txBody>
      </p:sp>
    </p:spTree>
    <p:extLst>
      <p:ext uri="{BB962C8B-B14F-4D97-AF65-F5344CB8AC3E}">
        <p14:creationId xmlns:p14="http://schemas.microsoft.com/office/powerpoint/2010/main" val="1494791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different designs for the LSTM gates, this example is classic one</a:t>
            </a:r>
          </a:p>
          <a:p>
            <a:endParaRPr lang="en-US" dirty="0"/>
          </a:p>
          <a:p>
            <a:r>
              <a:rPr lang="en-US" dirty="0"/>
              <a:t>Usually use sigmoid for gates, tanh for actual information</a:t>
            </a:r>
          </a:p>
        </p:txBody>
      </p:sp>
      <p:sp>
        <p:nvSpPr>
          <p:cNvPr id="4" name="Slide Number Placeholder 3"/>
          <p:cNvSpPr>
            <a:spLocks noGrp="1"/>
          </p:cNvSpPr>
          <p:nvPr>
            <p:ph type="sldNum" sz="quarter" idx="5"/>
          </p:nvPr>
        </p:nvSpPr>
        <p:spPr/>
        <p:txBody>
          <a:bodyPr/>
          <a:lstStyle/>
          <a:p>
            <a:fld id="{B4663FE8-8E3C-A84E-B893-C360798A751E}" type="slidenum">
              <a:rPr lang="en-US" smtClean="0"/>
              <a:t>31</a:t>
            </a:fld>
            <a:endParaRPr lang="en-US"/>
          </a:p>
        </p:txBody>
      </p:sp>
    </p:spTree>
    <p:extLst>
      <p:ext uri="{BB962C8B-B14F-4D97-AF65-F5344CB8AC3E}">
        <p14:creationId xmlns:p14="http://schemas.microsoft.com/office/powerpoint/2010/main" val="193850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it resolves gradient disappearing: the multiplication keeps the gradient the same during backpropagation;</a:t>
            </a:r>
          </a:p>
          <a:p>
            <a:r>
              <a:rPr lang="en-US" dirty="0"/>
              <a:t>Why it resolves gradient exploding: element-wise multiplication instead of </a:t>
            </a:r>
            <a:r>
              <a:rPr lang="en-US" dirty="0" err="1"/>
              <a:t>MatMul</a:t>
            </a:r>
            <a:r>
              <a:rPr lang="en-US" dirty="0"/>
              <a:t>, also Weights for gate functions are different for each time step </a:t>
            </a:r>
          </a:p>
          <a:p>
            <a:endParaRPr lang="en-US" dirty="0"/>
          </a:p>
          <a:p>
            <a:r>
              <a:rPr lang="en-US" dirty="0"/>
              <a:t>Disadvantage: Various length of input, but a fixed-length of output</a:t>
            </a:r>
          </a:p>
          <a:p>
            <a:r>
              <a:rPr lang="en-US" dirty="0"/>
              <a:t>Solution: Seq to Seq</a:t>
            </a:r>
          </a:p>
        </p:txBody>
      </p:sp>
      <p:sp>
        <p:nvSpPr>
          <p:cNvPr id="4" name="Slide Number Placeholder 3"/>
          <p:cNvSpPr>
            <a:spLocks noGrp="1"/>
          </p:cNvSpPr>
          <p:nvPr>
            <p:ph type="sldNum" sz="quarter" idx="5"/>
          </p:nvPr>
        </p:nvSpPr>
        <p:spPr/>
        <p:txBody>
          <a:bodyPr/>
          <a:lstStyle/>
          <a:p>
            <a:fld id="{B4663FE8-8E3C-A84E-B893-C360798A751E}" type="slidenum">
              <a:rPr lang="en-US" smtClean="0"/>
              <a:t>32</a:t>
            </a:fld>
            <a:endParaRPr lang="en-US"/>
          </a:p>
        </p:txBody>
      </p:sp>
    </p:spTree>
    <p:extLst>
      <p:ext uri="{BB962C8B-B14F-4D97-AF65-F5344CB8AC3E}">
        <p14:creationId xmlns:p14="http://schemas.microsoft.com/office/powerpoint/2010/main" val="2589579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Encoder: transform any length text to a fixed length vector by padding the vector length</a:t>
            </a:r>
          </a:p>
          <a:p>
            <a:r>
              <a:rPr lang="en-US" dirty="0"/>
              <a:t>Output final hidden state information as input to decoder</a:t>
            </a:r>
          </a:p>
          <a:p>
            <a:r>
              <a:rPr lang="en-US" dirty="0"/>
              <a:t>Can be bi-directional RNN</a:t>
            </a:r>
          </a:p>
          <a:p>
            <a:r>
              <a:rPr lang="en-US" dirty="0"/>
              <a:t>Disadvantages: fixed length encoder			</a:t>
            </a:r>
          </a:p>
          <a:p>
            <a:r>
              <a:rPr lang="en-US" dirty="0"/>
              <a:t>return h for each word input, so we get same h as input sequence. Each h includes words information before current word</a:t>
            </a:r>
          </a:p>
        </p:txBody>
      </p:sp>
      <p:sp>
        <p:nvSpPr>
          <p:cNvPr id="4" name="Slide Number Placeholder 3"/>
          <p:cNvSpPr>
            <a:spLocks noGrp="1"/>
          </p:cNvSpPr>
          <p:nvPr>
            <p:ph type="sldNum" sz="quarter" idx="5"/>
          </p:nvPr>
        </p:nvSpPr>
        <p:spPr/>
        <p:txBody>
          <a:bodyPr/>
          <a:lstStyle/>
          <a:p>
            <a:fld id="{B4663FE8-8E3C-A84E-B893-C360798A751E}" type="slidenum">
              <a:rPr lang="en-US" smtClean="0"/>
              <a:t>33</a:t>
            </a:fld>
            <a:endParaRPr lang="en-US"/>
          </a:p>
        </p:txBody>
      </p:sp>
    </p:spTree>
    <p:extLst>
      <p:ext uri="{BB962C8B-B14F-4D97-AF65-F5344CB8AC3E}">
        <p14:creationId xmlns:p14="http://schemas.microsoft.com/office/powerpoint/2010/main" val="3289092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Translation alignment: cat = </a:t>
            </a:r>
            <a:r>
              <a:rPr lang="en-US" sz="1600" dirty="0" err="1"/>
              <a:t>猫</a:t>
            </a:r>
            <a:endParaRPr lang="en-US" sz="1600" dirty="0"/>
          </a:p>
          <a:p>
            <a:r>
              <a:rPr lang="en-US" sz="1600" dirty="0"/>
              <a:t>Attention</a:t>
            </a:r>
            <a:r>
              <a:rPr lang="zh-CN" altLang="en-US" sz="1600" dirty="0"/>
              <a:t>：</a:t>
            </a:r>
            <a:r>
              <a:rPr lang="en-US" sz="1600" dirty="0"/>
              <a:t>automatic alignment</a:t>
            </a:r>
          </a:p>
          <a:p>
            <a:endParaRPr lang="en-US" sz="1600" dirty="0"/>
          </a:p>
          <a:p>
            <a:r>
              <a:rPr lang="en-US" sz="1600" dirty="0"/>
              <a:t>Selecting corresponding word information from </a:t>
            </a:r>
            <a:r>
              <a:rPr lang="en-US" sz="1600" dirty="0" err="1"/>
              <a:t>ht</a:t>
            </a:r>
            <a:r>
              <a:rPr lang="en-US" sz="1600" dirty="0"/>
              <a:t> in each time state by calculating word importance (a) in </a:t>
            </a:r>
            <a:r>
              <a:rPr lang="en-US" sz="1600" dirty="0" err="1"/>
              <a:t>ht</a:t>
            </a:r>
            <a:endParaRPr lang="en-US" sz="1600" dirty="0"/>
          </a:p>
          <a:p>
            <a:endParaRPr lang="en-US" sz="1600" dirty="0"/>
          </a:p>
          <a:p>
            <a:r>
              <a:rPr lang="en-US" sz="1600" dirty="0"/>
              <a:t>There are other designs of attention function and models with attention module, it can feed forward to next LSTM time step instead of Affine</a:t>
            </a:r>
          </a:p>
          <a:p>
            <a:endParaRPr lang="en-US" sz="1600" dirty="0"/>
          </a:p>
          <a:p>
            <a:r>
              <a:rPr lang="en-US" sz="1600" dirty="0"/>
              <a:t>Deep: multiple LSTM with one Attention, or multiple Attention as well. Need to use dropout, gradient clipping, skip connection(skip layers by element wise addition, for depth direction gradient disappearing) or other ways to avoid overfitting</a:t>
            </a:r>
          </a:p>
        </p:txBody>
      </p:sp>
      <p:sp>
        <p:nvSpPr>
          <p:cNvPr id="4" name="Slide Number Placeholder 3"/>
          <p:cNvSpPr>
            <a:spLocks noGrp="1"/>
          </p:cNvSpPr>
          <p:nvPr>
            <p:ph type="sldNum" sz="quarter" idx="5"/>
          </p:nvPr>
        </p:nvSpPr>
        <p:spPr/>
        <p:txBody>
          <a:bodyPr/>
          <a:lstStyle/>
          <a:p>
            <a:fld id="{B4663FE8-8E3C-A84E-B893-C360798A751E}" type="slidenum">
              <a:rPr lang="en-US" smtClean="0"/>
              <a:t>34</a:t>
            </a:fld>
            <a:endParaRPr lang="en-US"/>
          </a:p>
        </p:txBody>
      </p:sp>
    </p:spTree>
    <p:extLst>
      <p:ext uri="{BB962C8B-B14F-4D97-AF65-F5344CB8AC3E}">
        <p14:creationId xmlns:p14="http://schemas.microsoft.com/office/powerpoint/2010/main" val="3453551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 disadvantage: sequential input, so no parallel processing</a:t>
            </a:r>
          </a:p>
          <a:p>
            <a:r>
              <a:rPr lang="en-US" dirty="0"/>
              <a:t>Solution: transformer</a:t>
            </a:r>
          </a:p>
        </p:txBody>
      </p:sp>
      <p:sp>
        <p:nvSpPr>
          <p:cNvPr id="4" name="Slide Number Placeholder 3"/>
          <p:cNvSpPr>
            <a:spLocks noGrp="1"/>
          </p:cNvSpPr>
          <p:nvPr>
            <p:ph type="sldNum" sz="quarter" idx="5"/>
          </p:nvPr>
        </p:nvSpPr>
        <p:spPr/>
        <p:txBody>
          <a:bodyPr/>
          <a:lstStyle/>
          <a:p>
            <a:fld id="{B4663FE8-8E3C-A84E-B893-C360798A751E}" type="slidenum">
              <a:rPr lang="en-US" smtClean="0"/>
              <a:t>35</a:t>
            </a:fld>
            <a:endParaRPr lang="en-US"/>
          </a:p>
        </p:txBody>
      </p:sp>
    </p:spTree>
    <p:extLst>
      <p:ext uri="{BB962C8B-B14F-4D97-AF65-F5344CB8AC3E}">
        <p14:creationId xmlns:p14="http://schemas.microsoft.com/office/powerpoint/2010/main" val="419744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6</a:t>
            </a:fld>
            <a:endParaRPr lang="en-US"/>
          </a:p>
        </p:txBody>
      </p:sp>
    </p:spTree>
    <p:extLst>
      <p:ext uri="{BB962C8B-B14F-4D97-AF65-F5344CB8AC3E}">
        <p14:creationId xmlns:p14="http://schemas.microsoft.com/office/powerpoint/2010/main" val="1322732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self attention first, normal attention in decoder later</a:t>
            </a:r>
          </a:p>
          <a:p>
            <a:r>
              <a:rPr lang="en-US" dirty="0"/>
              <a:t>Will have extra process like masking with seq length, positional encoding, layer normalization </a:t>
            </a:r>
            <a:r>
              <a:rPr lang="en-US" dirty="0" err="1"/>
              <a:t>etc</a:t>
            </a:r>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38</a:t>
            </a:fld>
            <a:endParaRPr lang="en-US"/>
          </a:p>
        </p:txBody>
      </p:sp>
    </p:spTree>
    <p:extLst>
      <p:ext uri="{BB962C8B-B14F-4D97-AF65-F5344CB8AC3E}">
        <p14:creationId xmlns:p14="http://schemas.microsoft.com/office/powerpoint/2010/main" val="340703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labeled dataset for Q&amp;A tuning</a:t>
            </a:r>
          </a:p>
        </p:txBody>
      </p:sp>
      <p:sp>
        <p:nvSpPr>
          <p:cNvPr id="4" name="Slide Number Placeholder 3"/>
          <p:cNvSpPr>
            <a:spLocks noGrp="1"/>
          </p:cNvSpPr>
          <p:nvPr>
            <p:ph type="sldNum" sz="quarter" idx="5"/>
          </p:nvPr>
        </p:nvSpPr>
        <p:spPr/>
        <p:txBody>
          <a:bodyPr/>
          <a:lstStyle/>
          <a:p>
            <a:fld id="{B4663FE8-8E3C-A84E-B893-C360798A751E}" type="slidenum">
              <a:rPr lang="en-US" smtClean="0"/>
              <a:t>41</a:t>
            </a:fld>
            <a:endParaRPr lang="en-US"/>
          </a:p>
        </p:txBody>
      </p:sp>
    </p:spTree>
    <p:extLst>
      <p:ext uri="{BB962C8B-B14F-4D97-AF65-F5344CB8AC3E}">
        <p14:creationId xmlns:p14="http://schemas.microsoft.com/office/powerpoint/2010/main" val="316098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random assignment, increase each word with the most possible topic at the moment</a:t>
            </a:r>
          </a:p>
        </p:txBody>
      </p:sp>
      <p:sp>
        <p:nvSpPr>
          <p:cNvPr id="4" name="Slide Number Placeholder 3"/>
          <p:cNvSpPr>
            <a:spLocks noGrp="1"/>
          </p:cNvSpPr>
          <p:nvPr>
            <p:ph type="sldNum" sz="quarter" idx="5"/>
          </p:nvPr>
        </p:nvSpPr>
        <p:spPr/>
        <p:txBody>
          <a:bodyPr/>
          <a:lstStyle/>
          <a:p>
            <a:fld id="{B4663FE8-8E3C-A84E-B893-C360798A751E}" type="slidenum">
              <a:rPr lang="en-US" smtClean="0"/>
              <a:t>47</a:t>
            </a:fld>
            <a:endParaRPr lang="en-US"/>
          </a:p>
        </p:txBody>
      </p:sp>
    </p:spTree>
    <p:extLst>
      <p:ext uri="{BB962C8B-B14F-4D97-AF65-F5344CB8AC3E}">
        <p14:creationId xmlns:p14="http://schemas.microsoft.com/office/powerpoint/2010/main" val="3558407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48</a:t>
            </a:fld>
            <a:endParaRPr lang="en-US"/>
          </a:p>
        </p:txBody>
      </p:sp>
    </p:spTree>
    <p:extLst>
      <p:ext uri="{BB962C8B-B14F-4D97-AF65-F5344CB8AC3E}">
        <p14:creationId xmlns:p14="http://schemas.microsoft.com/office/powerpoint/2010/main" val="3196309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rabicPeriod"/>
            </a:pPr>
            <a:r>
              <a:rPr lang="en-US" dirty="0"/>
              <a:t>t-SNE: Measure distance between point p and other points</a:t>
            </a:r>
          </a:p>
          <a:p>
            <a:pPr marL="914400" lvl="1" indent="-457200">
              <a:buFont typeface="+mj-lt"/>
              <a:buAutoNum type="arabicPeriod"/>
            </a:pPr>
            <a:r>
              <a:rPr lang="en-US" dirty="0"/>
              <a:t>Plot the distance to a normal distribution with p at the </a:t>
            </a:r>
            <a:r>
              <a:rPr lang="en-US" dirty="0" err="1"/>
              <a:t>centre</a:t>
            </a:r>
            <a:endParaRPr lang="en-US" dirty="0"/>
          </a:p>
          <a:p>
            <a:pPr marL="914400" lvl="1" indent="-457200">
              <a:buFont typeface="+mj-lt"/>
              <a:buAutoNum type="arabicPeriod"/>
            </a:pPr>
            <a:r>
              <a:rPr lang="en-US" dirty="0"/>
              <a:t>Scale the value on normal distribution so that they sum up to 1</a:t>
            </a:r>
          </a:p>
          <a:p>
            <a:pPr marL="914400" lvl="1" indent="-457200">
              <a:buFont typeface="+mj-lt"/>
              <a:buAutoNum type="arabicPeriod"/>
            </a:pPr>
            <a:r>
              <a:rPr lang="en-US" dirty="0"/>
              <a:t>Randomly project data to lower dimensions </a:t>
            </a:r>
          </a:p>
          <a:p>
            <a:pPr marL="914400" lvl="1" indent="-457200">
              <a:buFont typeface="+mj-lt"/>
              <a:buAutoNum type="arabicPeriod"/>
            </a:pPr>
            <a:r>
              <a:rPr lang="en-US" dirty="0"/>
              <a:t>Repeat above steps 2-3 with t-distribution and move data points until the similarity is close to the one from original data</a:t>
            </a:r>
          </a:p>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50</a:t>
            </a:fld>
            <a:endParaRPr lang="en-US"/>
          </a:p>
        </p:txBody>
      </p:sp>
    </p:spTree>
    <p:extLst>
      <p:ext uri="{BB962C8B-B14F-4D97-AF65-F5344CB8AC3E}">
        <p14:creationId xmlns:p14="http://schemas.microsoft.com/office/powerpoint/2010/main" val="304130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7</a:t>
            </a:fld>
            <a:endParaRPr lang="en-US"/>
          </a:p>
        </p:txBody>
      </p:sp>
    </p:spTree>
    <p:extLst>
      <p:ext uri="{BB962C8B-B14F-4D97-AF65-F5344CB8AC3E}">
        <p14:creationId xmlns:p14="http://schemas.microsoft.com/office/powerpoint/2010/main" val="340007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MSE for continuous output range</a:t>
            </a:r>
          </a:p>
          <a:p>
            <a:r>
              <a:rPr lang="en-US" dirty="0"/>
              <a:t>Cross entropy for classification with </a:t>
            </a:r>
            <a:r>
              <a:rPr lang="en-US" dirty="0" err="1"/>
              <a:t>softmax</a:t>
            </a:r>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9</a:t>
            </a:fld>
            <a:endParaRPr lang="en-US"/>
          </a:p>
        </p:txBody>
      </p:sp>
    </p:spTree>
    <p:extLst>
      <p:ext uri="{BB962C8B-B14F-4D97-AF65-F5344CB8AC3E}">
        <p14:creationId xmlns:p14="http://schemas.microsoft.com/office/powerpoint/2010/main" val="2750319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10</a:t>
            </a:fld>
            <a:endParaRPr lang="en-US"/>
          </a:p>
        </p:txBody>
      </p:sp>
    </p:spTree>
    <p:extLst>
      <p:ext uri="{BB962C8B-B14F-4D97-AF65-F5344CB8AC3E}">
        <p14:creationId xmlns:p14="http://schemas.microsoft.com/office/powerpoint/2010/main" val="2422597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 - </a:t>
            </a:r>
            <a:r>
              <a:rPr lang="en-US" dirty="0" err="1"/>
              <a:t>lr</a:t>
            </a:r>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11</a:t>
            </a:fld>
            <a:endParaRPr lang="en-US"/>
          </a:p>
        </p:txBody>
      </p:sp>
    </p:spTree>
    <p:extLst>
      <p:ext uri="{BB962C8B-B14F-4D97-AF65-F5344CB8AC3E}">
        <p14:creationId xmlns:p14="http://schemas.microsoft.com/office/powerpoint/2010/main" val="205688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63FE8-8E3C-A84E-B893-C360798A751E}" type="slidenum">
              <a:rPr lang="en-US" smtClean="0"/>
              <a:t>12</a:t>
            </a:fld>
            <a:endParaRPr lang="en-US"/>
          </a:p>
        </p:txBody>
      </p:sp>
    </p:spTree>
    <p:extLst>
      <p:ext uri="{BB962C8B-B14F-4D97-AF65-F5344CB8AC3E}">
        <p14:creationId xmlns:p14="http://schemas.microsoft.com/office/powerpoint/2010/main" val="3015414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a:t>
            </a:r>
          </a:p>
          <a:p>
            <a:r>
              <a:rPr lang="en-US" dirty="0"/>
              <a:t> - thesaurus: </a:t>
            </a:r>
          </a:p>
          <a:p>
            <a:r>
              <a:rPr lang="en-US" dirty="0"/>
              <a:t>	can’t keep up the change of language;</a:t>
            </a:r>
          </a:p>
          <a:p>
            <a:r>
              <a:rPr lang="en-US" dirty="0"/>
              <a:t>	expensive manpower</a:t>
            </a:r>
          </a:p>
          <a:p>
            <a:r>
              <a:rPr lang="en-US" dirty="0"/>
              <a:t>	can’t distinguish the nuance difference between words</a:t>
            </a:r>
          </a:p>
        </p:txBody>
      </p:sp>
      <p:sp>
        <p:nvSpPr>
          <p:cNvPr id="4" name="Slide Number Placeholder 3"/>
          <p:cNvSpPr>
            <a:spLocks noGrp="1"/>
          </p:cNvSpPr>
          <p:nvPr>
            <p:ph type="sldNum" sz="quarter" idx="5"/>
          </p:nvPr>
        </p:nvSpPr>
        <p:spPr/>
        <p:txBody>
          <a:bodyPr/>
          <a:lstStyle/>
          <a:p>
            <a:fld id="{B4663FE8-8E3C-A84E-B893-C360798A751E}" type="slidenum">
              <a:rPr lang="en-US" smtClean="0"/>
              <a:t>19</a:t>
            </a:fld>
            <a:endParaRPr lang="en-US"/>
          </a:p>
        </p:txBody>
      </p:sp>
    </p:spTree>
    <p:extLst>
      <p:ext uri="{BB962C8B-B14F-4D97-AF65-F5344CB8AC3E}">
        <p14:creationId xmlns:p14="http://schemas.microsoft.com/office/powerpoint/2010/main" val="41459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a:t>
            </a:r>
          </a:p>
          <a:p>
            <a:r>
              <a:rPr lang="en-US" dirty="0"/>
              <a:t> - stop words have high frequency: </a:t>
            </a:r>
          </a:p>
          <a:p>
            <a:r>
              <a:rPr lang="en-US" dirty="0"/>
              <a:t>	Positive Point-wise Mutual Information (PPMI matrix, considering the </a:t>
            </a:r>
            <a:r>
              <a:rPr lang="en-US" dirty="0" err="1"/>
              <a:t>stopwords</a:t>
            </a:r>
            <a:r>
              <a:rPr lang="en-US" dirty="0"/>
              <a:t> individual probability of occurrence)</a:t>
            </a:r>
          </a:p>
          <a:p>
            <a:r>
              <a:rPr lang="en-US" dirty="0"/>
              <a:t> - huge matrix dimensions for large vocabulary size:</a:t>
            </a:r>
          </a:p>
          <a:p>
            <a:r>
              <a:rPr lang="en-US" dirty="0"/>
              <a:t>	Dimensionality Reduction to shorter, denser vectors</a:t>
            </a:r>
          </a:p>
        </p:txBody>
      </p:sp>
      <p:sp>
        <p:nvSpPr>
          <p:cNvPr id="4" name="Slide Number Placeholder 3"/>
          <p:cNvSpPr>
            <a:spLocks noGrp="1"/>
          </p:cNvSpPr>
          <p:nvPr>
            <p:ph type="sldNum" sz="quarter" idx="5"/>
          </p:nvPr>
        </p:nvSpPr>
        <p:spPr/>
        <p:txBody>
          <a:bodyPr/>
          <a:lstStyle/>
          <a:p>
            <a:fld id="{B4663FE8-8E3C-A84E-B893-C360798A751E}" type="slidenum">
              <a:rPr lang="en-US" smtClean="0"/>
              <a:t>21</a:t>
            </a:fld>
            <a:endParaRPr lang="en-US"/>
          </a:p>
        </p:txBody>
      </p:sp>
    </p:spTree>
    <p:extLst>
      <p:ext uri="{BB962C8B-B14F-4D97-AF65-F5344CB8AC3E}">
        <p14:creationId xmlns:p14="http://schemas.microsoft.com/office/powerpoint/2010/main" val="2231686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625E-1538-7C63-53F6-3DE93B970A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1BCDDCD-D80E-7931-B7B8-4CF425104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56AE0D9-B4ED-4CC5-3172-48E8378FE8F6}"/>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BA3F4FF1-0F65-CA85-8F90-E2E21095A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36960-9D3B-7D0E-D921-9B50A68CBC2E}"/>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271639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1F6F-D41D-C3DC-0E51-4A2BE91B0A9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E3D5B4-BFEC-8A1D-7E71-880D88B3E5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9094F-FFD2-3CFB-1F4C-08BCE53E0B44}"/>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20F6A007-8A7A-F53F-EDA9-B7B0A0345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A9B24-23C8-1DD8-54CB-D9F4EE869550}"/>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202738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03D98-E939-592F-3CE9-07746F8B6AC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CBF593-EB2D-7ACD-8625-23A97BF277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045603-D15D-E018-4FA8-FEC36A88D9E6}"/>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E64B30E6-1A03-2C11-C6A0-D9520A8B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0C310-990A-BAF2-89D1-6289B61F721F}"/>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94104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8182-68EA-3061-88C6-1A36AFC3E6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AC6CD6-DD23-FBF5-A1EF-2ECBC279F9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5E5746-0A30-E81F-D16C-7571F309C677}"/>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46B07922-2CE4-0FE3-8D5D-E0DEA6A71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A8C1C-1BA2-25C5-A2B5-A7F776B5E359}"/>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68779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970E-C7E4-0E04-229D-75FB8E554C1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635BAC-E00D-4C8E-1E36-35463A5CCD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33200F-C190-8813-5D6B-14859EB78BA5}"/>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75209D45-8941-2612-F320-3CDA58EF7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737D1A-FBFE-5706-7098-1A88A72FDEF6}"/>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2518738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29B7-84DA-8164-E788-2EF3F1EDB9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13D489-BBB7-527C-C50C-3AD5B63D8E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775F90B-C189-216A-88D9-14E2A9387EC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2F798D7-72D9-87CC-B0A8-9970266C164B}"/>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6" name="Footer Placeholder 5">
            <a:extLst>
              <a:ext uri="{FF2B5EF4-FFF2-40B4-BE49-F238E27FC236}">
                <a16:creationId xmlns:a16="http://schemas.microsoft.com/office/drawing/2014/main" id="{84B57CCE-9DB3-D51F-A832-7592D832C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D5D078-8AFF-BA3C-2899-83F5F5A17CCB}"/>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182079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F1CF-034D-0767-EAA5-93C556F2384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172411-B17D-C63D-9A84-4ABFD110A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47E2E3-3719-A1D1-EB4B-4762D0FE90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5C018F-1A7A-54C4-0B7D-49641302A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F0CDDC-73B1-8FB3-BF65-3F0FAA07EB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B03F78-0C6C-A14F-AAB0-D707E44FA1C3}"/>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8" name="Footer Placeholder 7">
            <a:extLst>
              <a:ext uri="{FF2B5EF4-FFF2-40B4-BE49-F238E27FC236}">
                <a16:creationId xmlns:a16="http://schemas.microsoft.com/office/drawing/2014/main" id="{13D5F5B4-DB67-C7E1-4D72-EDA68879BA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A5F37E-8A33-8FBA-57F0-B72E858C5766}"/>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347288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C7E9-7BF9-9713-1CAD-72845B53FB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9172DB7-CA51-BC55-40F7-A070CD18D27F}"/>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4" name="Footer Placeholder 3">
            <a:extLst>
              <a:ext uri="{FF2B5EF4-FFF2-40B4-BE49-F238E27FC236}">
                <a16:creationId xmlns:a16="http://schemas.microsoft.com/office/drawing/2014/main" id="{5D680F4D-DAF0-D395-B7AF-7E6E48695F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D663-96B1-8337-05E4-C0962892C738}"/>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3108901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6DFBBC-82EC-80F2-BC90-DEC1043E6182}"/>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3" name="Footer Placeholder 2">
            <a:extLst>
              <a:ext uri="{FF2B5EF4-FFF2-40B4-BE49-F238E27FC236}">
                <a16:creationId xmlns:a16="http://schemas.microsoft.com/office/drawing/2014/main" id="{8DD7226A-E5E4-9639-87CF-F39310DE54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A4AB55-3FE7-B105-BFC6-AD21E4FDFEEE}"/>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141255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BCEA-C713-771D-25F6-67310773C6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2D3A9F-6A74-0EBD-E5D5-2A448E04B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DA126C-4F07-6CEB-C300-1FB92BF2B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AE711D-3A70-17E3-32B8-615DF8689AEF}"/>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6" name="Footer Placeholder 5">
            <a:extLst>
              <a:ext uri="{FF2B5EF4-FFF2-40B4-BE49-F238E27FC236}">
                <a16:creationId xmlns:a16="http://schemas.microsoft.com/office/drawing/2014/main" id="{638D7C0F-C938-820B-7F10-A3BCE453E7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6A091F-07A4-43CF-51FB-EAD0D4838845}"/>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2908258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75D-F0EF-B4CF-8824-697CBE11C0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69D60B-60EC-D5F8-6970-01CF50F9A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F4470E-0882-A830-4FFB-ABA80758D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AC4D24-BE5A-F39C-78C6-CE13C9E66F69}"/>
              </a:ext>
            </a:extLst>
          </p:cNvPr>
          <p:cNvSpPr>
            <a:spLocks noGrp="1"/>
          </p:cNvSpPr>
          <p:nvPr>
            <p:ph type="dt" sz="half" idx="10"/>
          </p:nvPr>
        </p:nvSpPr>
        <p:spPr/>
        <p:txBody>
          <a:bodyPr/>
          <a:lstStyle/>
          <a:p>
            <a:fld id="{2FA078A3-85A1-5946-BB7F-3CAE3072E7AF}" type="datetimeFigureOut">
              <a:rPr lang="en-US" smtClean="0"/>
              <a:t>10/31/22</a:t>
            </a:fld>
            <a:endParaRPr lang="en-US"/>
          </a:p>
        </p:txBody>
      </p:sp>
      <p:sp>
        <p:nvSpPr>
          <p:cNvPr id="6" name="Footer Placeholder 5">
            <a:extLst>
              <a:ext uri="{FF2B5EF4-FFF2-40B4-BE49-F238E27FC236}">
                <a16:creationId xmlns:a16="http://schemas.microsoft.com/office/drawing/2014/main" id="{66985C0D-9F0E-0338-9477-15EFE5684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B2CC5-9480-8A90-195C-B8CABAC92E51}"/>
              </a:ext>
            </a:extLst>
          </p:cNvPr>
          <p:cNvSpPr>
            <a:spLocks noGrp="1"/>
          </p:cNvSpPr>
          <p:nvPr>
            <p:ph type="sldNum" sz="quarter" idx="12"/>
          </p:nvPr>
        </p:nvSpPr>
        <p:spPr/>
        <p:txBody>
          <a:bodyPr/>
          <a:lstStyle/>
          <a:p>
            <a:fld id="{B114A164-016C-674C-A981-67BCBA9AA603}" type="slidenum">
              <a:rPr lang="en-US" smtClean="0"/>
              <a:t>‹#›</a:t>
            </a:fld>
            <a:endParaRPr lang="en-US"/>
          </a:p>
        </p:txBody>
      </p:sp>
    </p:spTree>
    <p:extLst>
      <p:ext uri="{BB962C8B-B14F-4D97-AF65-F5344CB8AC3E}">
        <p14:creationId xmlns:p14="http://schemas.microsoft.com/office/powerpoint/2010/main" val="2581104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A8203D-5085-3E61-42DA-34BE28BB0C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F371E3A-744F-8868-BF68-A5B48B5A2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95FEE4-32E4-F77C-E6D1-C140F9F5AD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078A3-85A1-5946-BB7F-3CAE3072E7AF}" type="datetimeFigureOut">
              <a:rPr lang="en-US" smtClean="0"/>
              <a:t>10/31/22</a:t>
            </a:fld>
            <a:endParaRPr lang="en-US"/>
          </a:p>
        </p:txBody>
      </p:sp>
      <p:sp>
        <p:nvSpPr>
          <p:cNvPr id="5" name="Footer Placeholder 4">
            <a:extLst>
              <a:ext uri="{FF2B5EF4-FFF2-40B4-BE49-F238E27FC236}">
                <a16:creationId xmlns:a16="http://schemas.microsoft.com/office/drawing/2014/main" id="{BF222CB5-78CB-FD80-4E05-2130297A0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F9D95B-FCE5-186B-0B4F-CE9733AEE5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4A164-016C-674C-A981-67BCBA9AA603}" type="slidenum">
              <a:rPr lang="en-US" smtClean="0"/>
              <a:t>‹#›</a:t>
            </a:fld>
            <a:endParaRPr lang="en-US"/>
          </a:p>
        </p:txBody>
      </p:sp>
    </p:spTree>
    <p:extLst>
      <p:ext uri="{BB962C8B-B14F-4D97-AF65-F5344CB8AC3E}">
        <p14:creationId xmlns:p14="http://schemas.microsoft.com/office/powerpoint/2010/main" val="2661978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5.sv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8FAB-E3C3-7F8D-E383-D32A209871B8}"/>
              </a:ext>
            </a:extLst>
          </p:cNvPr>
          <p:cNvSpPr>
            <a:spLocks noGrp="1"/>
          </p:cNvSpPr>
          <p:nvPr>
            <p:ph type="ctrTitle"/>
          </p:nvPr>
        </p:nvSpPr>
        <p:spPr>
          <a:xfrm>
            <a:off x="1524000" y="1481959"/>
            <a:ext cx="9144000" cy="1296166"/>
          </a:xfrm>
        </p:spPr>
        <p:txBody>
          <a:bodyPr>
            <a:normAutofit/>
          </a:bodyPr>
          <a:lstStyle/>
          <a:p>
            <a:pPr algn="l"/>
            <a:r>
              <a:rPr lang="en-AU" sz="3800" dirty="0">
                <a:solidFill>
                  <a:schemeClr val="bg1"/>
                </a:solidFill>
                <a:latin typeface="Titillium Web" pitchFamily="2" charset="77"/>
              </a:rPr>
              <a:t>AI/ML Applications on Gadi</a:t>
            </a:r>
          </a:p>
        </p:txBody>
      </p:sp>
      <p:sp>
        <p:nvSpPr>
          <p:cNvPr id="3" name="Subtitle 2">
            <a:extLst>
              <a:ext uri="{FF2B5EF4-FFF2-40B4-BE49-F238E27FC236}">
                <a16:creationId xmlns:a16="http://schemas.microsoft.com/office/drawing/2014/main" id="{C00FDC77-656D-D3AA-79CE-8CAA9CBAB33D}"/>
              </a:ext>
            </a:extLst>
          </p:cNvPr>
          <p:cNvSpPr>
            <a:spLocks noGrp="1"/>
          </p:cNvSpPr>
          <p:nvPr>
            <p:ph type="subTitle" idx="1"/>
          </p:nvPr>
        </p:nvSpPr>
        <p:spPr>
          <a:xfrm>
            <a:off x="1524000" y="2782040"/>
            <a:ext cx="9144000" cy="812498"/>
          </a:xfrm>
        </p:spPr>
        <p:txBody>
          <a:bodyPr>
            <a:normAutofit/>
          </a:bodyPr>
          <a:lstStyle/>
          <a:p>
            <a:pPr algn="l"/>
            <a:r>
              <a:rPr lang="en-AU" sz="3200" dirty="0">
                <a:solidFill>
                  <a:schemeClr val="bg1">
                    <a:lumMod val="85000"/>
                  </a:schemeClr>
                </a:solidFill>
                <a:latin typeface="Titillium Web" pitchFamily="2" charset="77"/>
              </a:rPr>
              <a:t>- Natural Language Processing</a:t>
            </a:r>
            <a:endParaRPr lang="en-US" sz="3200" dirty="0">
              <a:solidFill>
                <a:schemeClr val="bg1">
                  <a:lumMod val="85000"/>
                </a:schemeClr>
              </a:solidFill>
              <a:latin typeface="Titillium Web" pitchFamily="2" charset="77"/>
            </a:endParaRPr>
          </a:p>
        </p:txBody>
      </p:sp>
      <p:sp>
        <p:nvSpPr>
          <p:cNvPr id="4" name="TextBox 3">
            <a:extLst>
              <a:ext uri="{FF2B5EF4-FFF2-40B4-BE49-F238E27FC236}">
                <a16:creationId xmlns:a16="http://schemas.microsoft.com/office/drawing/2014/main" id="{486F3A8A-B5E9-3DFD-57B9-447C4FC3925A}"/>
              </a:ext>
            </a:extLst>
          </p:cNvPr>
          <p:cNvSpPr txBox="1"/>
          <p:nvPr/>
        </p:nvSpPr>
        <p:spPr>
          <a:xfrm>
            <a:off x="1524000" y="3744120"/>
            <a:ext cx="8369948" cy="461665"/>
          </a:xfrm>
          <a:prstGeom prst="rect">
            <a:avLst/>
          </a:prstGeom>
          <a:noFill/>
        </p:spPr>
        <p:txBody>
          <a:bodyPr wrap="square" rtlCol="0">
            <a:spAutoFit/>
          </a:bodyPr>
          <a:lstStyle/>
          <a:p>
            <a:r>
              <a:rPr lang="en-US" sz="2400" dirty="0">
                <a:solidFill>
                  <a:srgbClr val="3CA1FF"/>
                </a:solidFill>
                <a:latin typeface="Titillium Web" pitchFamily="2" charset="77"/>
              </a:rPr>
              <a:t>NCI Training</a:t>
            </a:r>
          </a:p>
        </p:txBody>
      </p:sp>
      <p:sp>
        <p:nvSpPr>
          <p:cNvPr id="5" name="TextBox 4">
            <a:extLst>
              <a:ext uri="{FF2B5EF4-FFF2-40B4-BE49-F238E27FC236}">
                <a16:creationId xmlns:a16="http://schemas.microsoft.com/office/drawing/2014/main" id="{49769F25-241E-3B0A-4F38-8CDDEA96BC19}"/>
              </a:ext>
            </a:extLst>
          </p:cNvPr>
          <p:cNvSpPr txBox="1"/>
          <p:nvPr/>
        </p:nvSpPr>
        <p:spPr>
          <a:xfrm>
            <a:off x="1524000" y="4422513"/>
            <a:ext cx="4752974" cy="400110"/>
          </a:xfrm>
          <a:prstGeom prst="rect">
            <a:avLst/>
          </a:prstGeom>
          <a:noFill/>
        </p:spPr>
        <p:txBody>
          <a:bodyPr wrap="square" rtlCol="0">
            <a:spAutoFit/>
          </a:bodyPr>
          <a:lstStyle/>
          <a:p>
            <a:r>
              <a:rPr lang="en-US" sz="2000" dirty="0" err="1">
                <a:solidFill>
                  <a:srgbClr val="FFA846"/>
                </a:solidFill>
                <a:latin typeface="Titillium Web" pitchFamily="2" charset="77"/>
              </a:rPr>
              <a:t>Zhuochen</a:t>
            </a:r>
            <a:r>
              <a:rPr lang="en-US" sz="2000" dirty="0">
                <a:solidFill>
                  <a:srgbClr val="FFA846"/>
                </a:solidFill>
                <a:latin typeface="Titillium Web" pitchFamily="2" charset="77"/>
              </a:rPr>
              <a:t> Wu</a:t>
            </a:r>
          </a:p>
        </p:txBody>
      </p:sp>
    </p:spTree>
    <p:extLst>
      <p:ext uri="{BB962C8B-B14F-4D97-AF65-F5344CB8AC3E}">
        <p14:creationId xmlns:p14="http://schemas.microsoft.com/office/powerpoint/2010/main" val="415211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5824-8FED-276E-427D-97EBD40DE647}"/>
              </a:ext>
            </a:extLst>
          </p:cNvPr>
          <p:cNvSpPr>
            <a:spLocks noGrp="1"/>
          </p:cNvSpPr>
          <p:nvPr>
            <p:ph type="title"/>
          </p:nvPr>
        </p:nvSpPr>
        <p:spPr>
          <a:xfrm>
            <a:off x="838200" y="771181"/>
            <a:ext cx="10515600" cy="919507"/>
          </a:xfrm>
        </p:spPr>
        <p:txBody>
          <a:bodyPr/>
          <a:lstStyle/>
          <a:p>
            <a:r>
              <a:rPr lang="en-US" dirty="0"/>
              <a:t>Gradient and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C3EE96-C020-C882-75F8-6942D920F749}"/>
                  </a:ext>
                </a:extLst>
              </p:cNvPr>
              <p:cNvSpPr>
                <a:spLocks noGrp="1"/>
              </p:cNvSpPr>
              <p:nvPr>
                <p:ph idx="1"/>
              </p:nvPr>
            </p:nvSpPr>
            <p:spPr>
              <a:xfrm>
                <a:off x="800348" y="1878784"/>
                <a:ext cx="7491036" cy="2090892"/>
              </a:xfrm>
            </p:spPr>
            <p:txBody>
              <a:bodyPr>
                <a:normAutofit/>
              </a:bodyPr>
              <a:lstStyle/>
              <a:p>
                <a:pPr marL="0" indent="0">
                  <a:buNone/>
                </a:pPr>
                <a:r>
                  <a:rPr lang="en-US" dirty="0">
                    <a:latin typeface="Times" pitchFamily="2" charset="0"/>
                  </a:rPr>
                  <a:t>Partial derivatives</a:t>
                </a:r>
                <a:r>
                  <a:rPr lang="en-US" dirty="0"/>
                  <a:t>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m:t>
                        </m:r>
                        <m:r>
                          <a:rPr lang="en-AU" b="0" i="1" dirty="0" smtClean="0">
                            <a:latin typeface="Cambria Math" panose="02040503050406030204" pitchFamily="18" charset="0"/>
                          </a:rPr>
                          <m:t>𝐿</m:t>
                        </m:r>
                        <m:r>
                          <a:rPr lang="en-AU" b="0" i="1" dirty="0" smtClean="0">
                            <a:latin typeface="Cambria Math" panose="02040503050406030204" pitchFamily="18" charset="0"/>
                          </a:rPr>
                          <m:t>(</m:t>
                        </m:r>
                        <m:r>
                          <a:rPr lang="en-AU" b="0" i="1" dirty="0" smtClean="0">
                            <a:latin typeface="Cambria Math" panose="02040503050406030204" pitchFamily="18" charset="0"/>
                          </a:rPr>
                          <m:t>𝑤</m:t>
                        </m:r>
                        <m:r>
                          <a:rPr lang="en-AU" b="0" i="1" dirty="0" smtClean="0">
                            <a:latin typeface="Cambria Math" panose="02040503050406030204" pitchFamily="18" charset="0"/>
                          </a:rPr>
                          <m:t>, </m:t>
                        </m:r>
                        <m:r>
                          <a:rPr lang="en-AU" b="0" i="1" dirty="0" smtClean="0">
                            <a:latin typeface="Cambria Math" panose="02040503050406030204" pitchFamily="18" charset="0"/>
                          </a:rPr>
                          <m:t>𝑏</m:t>
                        </m:r>
                        <m:r>
                          <a:rPr lang="en-AU" b="0" i="1" dirty="0" smtClean="0">
                            <a:latin typeface="Cambria Math" panose="02040503050406030204" pitchFamily="18" charset="0"/>
                          </a:rPr>
                          <m:t>)</m:t>
                        </m:r>
                      </m:num>
                      <m:den>
                        <m:r>
                          <a:rPr lang="en-US" i="1" dirty="0" smtClean="0">
                            <a:latin typeface="Cambria Math" panose="02040503050406030204" pitchFamily="18" charset="0"/>
                          </a:rPr>
                          <m:t>𝜕</m:t>
                        </m:r>
                        <m:r>
                          <a:rPr lang="en-AU" b="0" i="1" dirty="0" smtClean="0">
                            <a:latin typeface="Cambria Math" panose="02040503050406030204" pitchFamily="18" charset="0"/>
                          </a:rPr>
                          <m:t>𝑤</m:t>
                        </m:r>
                      </m:den>
                    </m:f>
                  </m:oMath>
                </a14:m>
                <a:r>
                  <a:rPr lang="en-US" dirty="0">
                    <a:latin typeface="Times" pitchFamily="2" charset="0"/>
                  </a:rPr>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m:t>
                        </m:r>
                        <m:r>
                          <a:rPr lang="en-AU" i="1" dirty="0">
                            <a:latin typeface="Cambria Math" panose="02040503050406030204" pitchFamily="18" charset="0"/>
                          </a:rPr>
                          <m:t>𝐿</m:t>
                        </m:r>
                        <m:r>
                          <a:rPr lang="en-AU" i="1" dirty="0">
                            <a:latin typeface="Cambria Math" panose="02040503050406030204" pitchFamily="18" charset="0"/>
                          </a:rPr>
                          <m:t>(</m:t>
                        </m:r>
                        <m:r>
                          <a:rPr lang="en-AU" i="1" dirty="0">
                            <a:latin typeface="Cambria Math" panose="02040503050406030204" pitchFamily="18" charset="0"/>
                          </a:rPr>
                          <m:t>𝑤</m:t>
                        </m:r>
                        <m:r>
                          <a:rPr lang="en-AU" i="1" dirty="0">
                            <a:latin typeface="Cambria Math" panose="02040503050406030204" pitchFamily="18" charset="0"/>
                          </a:rPr>
                          <m:t>, </m:t>
                        </m:r>
                        <m:r>
                          <a:rPr lang="en-AU" i="1" dirty="0">
                            <a:latin typeface="Cambria Math" panose="02040503050406030204" pitchFamily="18" charset="0"/>
                          </a:rPr>
                          <m:t>𝑏</m:t>
                        </m:r>
                        <m:r>
                          <a:rPr lang="en-AU" i="1" dirty="0">
                            <a:latin typeface="Cambria Math" panose="02040503050406030204" pitchFamily="18" charset="0"/>
                          </a:rPr>
                          <m:t>)</m:t>
                        </m:r>
                      </m:num>
                      <m:den>
                        <m:r>
                          <a:rPr lang="en-US" i="1" dirty="0">
                            <a:latin typeface="Cambria Math" panose="02040503050406030204" pitchFamily="18" charset="0"/>
                          </a:rPr>
                          <m:t>𝜕</m:t>
                        </m:r>
                        <m:r>
                          <a:rPr lang="en-AU" b="0" i="1" dirty="0" smtClean="0">
                            <a:latin typeface="Cambria Math" panose="02040503050406030204" pitchFamily="18" charset="0"/>
                          </a:rPr>
                          <m:t>𝑏</m:t>
                        </m:r>
                      </m:den>
                    </m:f>
                  </m:oMath>
                </a14:m>
                <a:endParaRPr lang="en-US" dirty="0">
                  <a:latin typeface="Times" pitchFamily="2" charset="0"/>
                </a:endParaRPr>
              </a:p>
              <a:p>
                <a:pPr marL="0" indent="0">
                  <a:buNone/>
                </a:pPr>
                <a:r>
                  <a:rPr lang="en-US" dirty="0">
                    <a:latin typeface="Times" pitchFamily="2" charset="0"/>
                  </a:rPr>
                  <a:t>Chain rule:                </a:t>
                </a:r>
                <a:r>
                  <a:rPr lang="en-AU" i="1" dirty="0">
                    <a:latin typeface="Cambria Math" panose="02040503050406030204" pitchFamily="18" charset="0"/>
                  </a:rPr>
                  <a:t>y = f(x), z = g(y)</a:t>
                </a:r>
              </a:p>
              <a:p>
                <a:pPr marL="0" indent="0">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dirty="0">
                            <a:latin typeface="Cambria Math" panose="02040503050406030204" pitchFamily="18" charset="0"/>
                          </a:rPr>
                          <m:t>𝜕</m:t>
                        </m:r>
                        <m:r>
                          <a:rPr lang="en-AU" b="0" i="1" smtClean="0">
                            <a:latin typeface="Cambria Math" panose="02040503050406030204" pitchFamily="18" charset="0"/>
                          </a:rPr>
                          <m:t>𝑧</m:t>
                        </m:r>
                      </m:num>
                      <m:den>
                        <m:r>
                          <a:rPr lang="en-US" i="1" dirty="0">
                            <a:latin typeface="Cambria Math" panose="02040503050406030204" pitchFamily="18" charset="0"/>
                          </a:rPr>
                          <m:t>𝜕</m:t>
                        </m:r>
                        <m:r>
                          <a:rPr lang="en-US" i="1" smtClean="0">
                            <a:latin typeface="Cambria Math" panose="02040503050406030204" pitchFamily="18" charset="0"/>
                          </a:rPr>
                          <m:t>𝑥</m:t>
                        </m:r>
                      </m:den>
                    </m:f>
                  </m:oMath>
                </a14:m>
                <a:r>
                  <a:rPr lang="en-US" dirty="0">
                    <a:latin typeface="Times" pitchFamily="2" charset="0"/>
                  </a:rPr>
                  <a:t> = </a:t>
                </a:r>
                <a14:m>
                  <m:oMath xmlns:m="http://schemas.openxmlformats.org/officeDocument/2006/math">
                    <m:f>
                      <m:fPr>
                        <m:ctrlPr>
                          <a:rPr lang="en-US" i="1">
                            <a:latin typeface="Cambria Math" panose="02040503050406030204" pitchFamily="18" charset="0"/>
                          </a:rPr>
                        </m:ctrlPr>
                      </m:fPr>
                      <m:num>
                        <m:r>
                          <a:rPr lang="en-US" i="1" dirty="0">
                            <a:latin typeface="Cambria Math" panose="02040503050406030204" pitchFamily="18" charset="0"/>
                          </a:rPr>
                          <m:t>𝜕</m:t>
                        </m:r>
                        <m:r>
                          <a:rPr lang="en-AU" i="1">
                            <a:latin typeface="Cambria Math" panose="02040503050406030204" pitchFamily="18" charset="0"/>
                          </a:rPr>
                          <m:t>𝑧</m:t>
                        </m:r>
                      </m:num>
                      <m:den>
                        <m:r>
                          <a:rPr lang="en-US" i="1" dirty="0">
                            <a:latin typeface="Cambria Math" panose="02040503050406030204" pitchFamily="18" charset="0"/>
                          </a:rPr>
                          <m:t>𝜕</m:t>
                        </m:r>
                        <m:r>
                          <a:rPr lang="en-AU" b="0" i="1" smtClean="0">
                            <a:latin typeface="Cambria Math" panose="02040503050406030204" pitchFamily="18" charset="0"/>
                          </a:rPr>
                          <m:t>𝑦</m:t>
                        </m:r>
                      </m:den>
                    </m:f>
                  </m:oMath>
                </a14:m>
                <a:r>
                  <a:rPr lang="en-US" dirty="0">
                    <a:latin typeface="Times" pitchFamily="2"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latin typeface="Times" pitchFamily="2" charset="0"/>
                  </a:rPr>
                  <a:t> </a:t>
                </a:r>
                <a14:m>
                  <m:oMath xmlns:m="http://schemas.openxmlformats.org/officeDocument/2006/math">
                    <m:f>
                      <m:fPr>
                        <m:ctrlPr>
                          <a:rPr lang="en-US" i="1">
                            <a:latin typeface="Cambria Math" panose="02040503050406030204" pitchFamily="18" charset="0"/>
                          </a:rPr>
                        </m:ctrlPr>
                      </m:fPr>
                      <m:num>
                        <m:r>
                          <a:rPr lang="en-US" i="1" dirty="0">
                            <a:latin typeface="Cambria Math" panose="02040503050406030204" pitchFamily="18" charset="0"/>
                          </a:rPr>
                          <m:t>𝜕</m:t>
                        </m:r>
                        <m:r>
                          <a:rPr lang="en-AU" b="0" i="1" smtClean="0">
                            <a:latin typeface="Cambria Math" panose="02040503050406030204" pitchFamily="18" charset="0"/>
                          </a:rPr>
                          <m:t>𝑦</m:t>
                        </m:r>
                      </m:num>
                      <m:den>
                        <m:r>
                          <a:rPr lang="en-US" i="1" dirty="0">
                            <a:latin typeface="Cambria Math" panose="02040503050406030204" pitchFamily="18" charset="0"/>
                          </a:rPr>
                          <m:t>𝜕</m:t>
                        </m:r>
                        <m:r>
                          <a:rPr lang="en-US" i="1">
                            <a:latin typeface="Cambria Math" panose="02040503050406030204" pitchFamily="18" charset="0"/>
                          </a:rPr>
                          <m:t>𝑥</m:t>
                        </m:r>
                      </m:den>
                    </m:f>
                  </m:oMath>
                </a14:m>
                <a:endParaRPr lang="en-US" dirty="0">
                  <a:latin typeface="Times" pitchFamily="2" charset="0"/>
                </a:endParaRPr>
              </a:p>
            </p:txBody>
          </p:sp>
        </mc:Choice>
        <mc:Fallback xmlns="">
          <p:sp>
            <p:nvSpPr>
              <p:cNvPr id="3" name="Content Placeholder 2">
                <a:extLst>
                  <a:ext uri="{FF2B5EF4-FFF2-40B4-BE49-F238E27FC236}">
                    <a16:creationId xmlns:a16="http://schemas.microsoft.com/office/drawing/2014/main" id="{B5C3EE96-C020-C882-75F8-6942D920F749}"/>
                  </a:ext>
                </a:extLst>
              </p:cNvPr>
              <p:cNvSpPr>
                <a:spLocks noGrp="1" noRot="1" noChangeAspect="1" noMove="1" noResize="1" noEditPoints="1" noAdjustHandles="1" noChangeArrowheads="1" noChangeShapeType="1" noTextEdit="1"/>
              </p:cNvSpPr>
              <p:nvPr>
                <p:ph idx="1"/>
              </p:nvPr>
            </p:nvSpPr>
            <p:spPr>
              <a:xfrm>
                <a:off x="800348" y="1878784"/>
                <a:ext cx="7491036" cy="2090892"/>
              </a:xfrm>
              <a:blipFill>
                <a:blip r:embed="rId3"/>
                <a:stretch>
                  <a:fillRect l="-16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0FEEEB7-D851-02C6-851B-824924C69845}"/>
              </a:ext>
            </a:extLst>
          </p:cNvPr>
          <p:cNvSpPr txBox="1"/>
          <p:nvPr/>
        </p:nvSpPr>
        <p:spPr>
          <a:xfrm>
            <a:off x="7503405" y="2828835"/>
            <a:ext cx="4205767" cy="1200329"/>
          </a:xfrm>
          <a:prstGeom prst="rect">
            <a:avLst/>
          </a:prstGeom>
          <a:noFill/>
        </p:spPr>
        <p:txBody>
          <a:bodyPr wrap="none" rtlCol="0">
            <a:spAutoFit/>
          </a:bodyPr>
          <a:lstStyle/>
          <a:p>
            <a:r>
              <a:rPr lang="en-US" dirty="0"/>
              <a:t>Back propagation: </a:t>
            </a:r>
          </a:p>
          <a:p>
            <a:pPr marL="285750" indent="-285750">
              <a:buFont typeface="Arial" panose="020B0604020202020204" pitchFamily="34" charset="0"/>
              <a:buChar char="•"/>
            </a:pPr>
            <a:r>
              <a:rPr lang="en-US" dirty="0"/>
              <a:t>From loss function to input direction. </a:t>
            </a:r>
          </a:p>
          <a:p>
            <a:pPr marL="285750" indent="-285750">
              <a:buFont typeface="Arial" panose="020B0604020202020204" pitchFamily="34" charset="0"/>
              <a:buChar char="•"/>
            </a:pPr>
            <a:r>
              <a:rPr lang="en-US" dirty="0"/>
              <a:t>Store value for each step for quick read;</a:t>
            </a:r>
          </a:p>
          <a:p>
            <a:pPr marL="285750" indent="-285750">
              <a:buFont typeface="Arial" panose="020B0604020202020204" pitchFamily="34" charset="0"/>
              <a:buChar char="•"/>
            </a:pPr>
            <a:r>
              <a:rPr lang="en-US" dirty="0"/>
              <a:t>Using the parameters from forwarding</a:t>
            </a:r>
          </a:p>
        </p:txBody>
      </p:sp>
      <p:sp>
        <p:nvSpPr>
          <p:cNvPr id="5" name="Oval 4">
            <a:extLst>
              <a:ext uri="{FF2B5EF4-FFF2-40B4-BE49-F238E27FC236}">
                <a16:creationId xmlns:a16="http://schemas.microsoft.com/office/drawing/2014/main" id="{88BC2773-A185-B871-33F8-6902709303FE}"/>
              </a:ext>
            </a:extLst>
          </p:cNvPr>
          <p:cNvSpPr/>
          <p:nvPr/>
        </p:nvSpPr>
        <p:spPr>
          <a:xfrm>
            <a:off x="872820" y="4507178"/>
            <a:ext cx="859238" cy="8250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 name="Oval 5">
            <a:extLst>
              <a:ext uri="{FF2B5EF4-FFF2-40B4-BE49-F238E27FC236}">
                <a16:creationId xmlns:a16="http://schemas.microsoft.com/office/drawing/2014/main" id="{E5FC7664-7386-A86D-0488-4BF890C6288E}"/>
              </a:ext>
            </a:extLst>
          </p:cNvPr>
          <p:cNvSpPr/>
          <p:nvPr/>
        </p:nvSpPr>
        <p:spPr>
          <a:xfrm>
            <a:off x="4094964" y="4511868"/>
            <a:ext cx="859238" cy="82509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Hidden</a:t>
            </a:r>
          </a:p>
        </p:txBody>
      </p:sp>
      <p:sp>
        <p:nvSpPr>
          <p:cNvPr id="7" name="Oval 6">
            <a:extLst>
              <a:ext uri="{FF2B5EF4-FFF2-40B4-BE49-F238E27FC236}">
                <a16:creationId xmlns:a16="http://schemas.microsoft.com/office/drawing/2014/main" id="{1551493E-BF91-D500-F306-A411342627DA}"/>
              </a:ext>
            </a:extLst>
          </p:cNvPr>
          <p:cNvSpPr/>
          <p:nvPr/>
        </p:nvSpPr>
        <p:spPr>
          <a:xfrm>
            <a:off x="7053196" y="4507178"/>
            <a:ext cx="859237" cy="8250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Output</a:t>
            </a:r>
          </a:p>
        </p:txBody>
      </p:sp>
      <p:cxnSp>
        <p:nvCxnSpPr>
          <p:cNvPr id="8" name="Straight Arrow Connector 7">
            <a:extLst>
              <a:ext uri="{FF2B5EF4-FFF2-40B4-BE49-F238E27FC236}">
                <a16:creationId xmlns:a16="http://schemas.microsoft.com/office/drawing/2014/main" id="{3354D056-C85A-6E38-F738-5FCE7502FC20}"/>
              </a:ext>
            </a:extLst>
          </p:cNvPr>
          <p:cNvCxnSpPr>
            <a:cxnSpLocks/>
            <a:stCxn id="5" idx="6"/>
            <a:endCxn id="6" idx="2"/>
          </p:cNvCxnSpPr>
          <p:nvPr/>
        </p:nvCxnSpPr>
        <p:spPr>
          <a:xfrm>
            <a:off x="1732058" y="4919728"/>
            <a:ext cx="2362906" cy="4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D3E4A8-D916-9DC4-20A0-35C021B8AF71}"/>
              </a:ext>
            </a:extLst>
          </p:cNvPr>
          <p:cNvCxnSpPr>
            <a:cxnSpLocks/>
          </p:cNvCxnSpPr>
          <p:nvPr/>
        </p:nvCxnSpPr>
        <p:spPr>
          <a:xfrm flipH="1">
            <a:off x="4954202" y="4984864"/>
            <a:ext cx="203041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FD4B53FC-061B-1AA2-46B8-02A3313F73D0}"/>
              </a:ext>
            </a:extLst>
          </p:cNvPr>
          <p:cNvSpPr txBox="1"/>
          <p:nvPr/>
        </p:nvSpPr>
        <p:spPr>
          <a:xfrm>
            <a:off x="5094167" y="4565838"/>
            <a:ext cx="1634280" cy="367199"/>
          </a:xfrm>
          <a:prstGeom prst="rect">
            <a:avLst/>
          </a:prstGeom>
          <a:noFill/>
        </p:spPr>
        <p:txBody>
          <a:bodyPr wrap="square" rtlCol="0">
            <a:spAutoFit/>
          </a:bodyPr>
          <a:lstStyle/>
          <a:p>
            <a:r>
              <a:rPr lang="en-US" dirty="0"/>
              <a:t>y</a:t>
            </a:r>
            <a:r>
              <a:rPr lang="en-US" baseline="-25000" dirty="0"/>
              <a:t>2</a:t>
            </a:r>
            <a:r>
              <a:rPr lang="en-US" dirty="0"/>
              <a:t> = W</a:t>
            </a:r>
            <a:r>
              <a:rPr lang="en-US" baseline="-25000" dirty="0"/>
              <a:t>2</a:t>
            </a:r>
            <a:r>
              <a:rPr lang="en-US" dirty="0"/>
              <a:t>*y</a:t>
            </a:r>
            <a:r>
              <a:rPr lang="en-US" baseline="-25000" dirty="0"/>
              <a:t>1</a:t>
            </a:r>
            <a:r>
              <a:rPr lang="en-US" dirty="0"/>
              <a:t> + b</a:t>
            </a:r>
            <a:r>
              <a:rPr lang="en-US" baseline="-25000" dirty="0"/>
              <a:t>2</a:t>
            </a:r>
            <a:endParaRPr lang="en-US" dirty="0"/>
          </a:p>
        </p:txBody>
      </p:sp>
      <p:cxnSp>
        <p:nvCxnSpPr>
          <p:cNvPr id="11" name="Straight Arrow Connector 10">
            <a:extLst>
              <a:ext uri="{FF2B5EF4-FFF2-40B4-BE49-F238E27FC236}">
                <a16:creationId xmlns:a16="http://schemas.microsoft.com/office/drawing/2014/main" id="{6F49E6E8-8280-F451-A365-56EA9B2F4169}"/>
              </a:ext>
            </a:extLst>
          </p:cNvPr>
          <p:cNvCxnSpPr>
            <a:cxnSpLocks/>
          </p:cNvCxnSpPr>
          <p:nvPr/>
        </p:nvCxnSpPr>
        <p:spPr>
          <a:xfrm flipH="1">
            <a:off x="1732058" y="4984864"/>
            <a:ext cx="236290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EBB53998-69E3-86A8-8797-3AF90B30A41D}"/>
              </a:ext>
            </a:extLst>
          </p:cNvPr>
          <p:cNvSpPr txBox="1"/>
          <p:nvPr/>
        </p:nvSpPr>
        <p:spPr>
          <a:xfrm>
            <a:off x="5282657" y="4249963"/>
            <a:ext cx="1445790" cy="369332"/>
          </a:xfrm>
          <a:prstGeom prst="rect">
            <a:avLst/>
          </a:prstGeom>
          <a:noFill/>
        </p:spPr>
        <p:txBody>
          <a:bodyPr wrap="square" rtlCol="0">
            <a:spAutoFit/>
          </a:bodyPr>
          <a:lstStyle/>
          <a:p>
            <a:r>
              <a:rPr lang="en-US" dirty="0"/>
              <a:t> y2 = </a:t>
            </a:r>
            <a:r>
              <a:rPr lang="en-US" dirty="0">
                <a:latin typeface="Times" pitchFamily="2" charset="0"/>
              </a:rPr>
              <a:t>g(y</a:t>
            </a:r>
            <a:r>
              <a:rPr lang="en-US" baseline="-25000" dirty="0">
                <a:latin typeface="Times" pitchFamily="2" charset="0"/>
              </a:rPr>
              <a:t>1</a:t>
            </a:r>
            <a:r>
              <a:rPr lang="en-US" dirty="0">
                <a:latin typeface="Times" pitchFamily="2" charset="0"/>
              </a:rPr>
              <a:t>)</a:t>
            </a:r>
          </a:p>
        </p:txBody>
      </p:sp>
      <p:sp>
        <p:nvSpPr>
          <p:cNvPr id="17" name="TextBox 16">
            <a:extLst>
              <a:ext uri="{FF2B5EF4-FFF2-40B4-BE49-F238E27FC236}">
                <a16:creationId xmlns:a16="http://schemas.microsoft.com/office/drawing/2014/main" id="{3B6B5652-B440-84B7-D0A3-3C00B9615CBB}"/>
              </a:ext>
            </a:extLst>
          </p:cNvPr>
          <p:cNvSpPr txBox="1"/>
          <p:nvPr/>
        </p:nvSpPr>
        <p:spPr>
          <a:xfrm>
            <a:off x="2293158" y="4596156"/>
            <a:ext cx="1298753" cy="369332"/>
          </a:xfrm>
          <a:prstGeom prst="rect">
            <a:avLst/>
          </a:prstGeom>
          <a:noFill/>
        </p:spPr>
        <p:txBody>
          <a:bodyPr wrap="none" rtlCol="0">
            <a:spAutoFit/>
          </a:bodyPr>
          <a:lstStyle/>
          <a:p>
            <a:r>
              <a:rPr lang="en-US" dirty="0"/>
              <a:t>y1 = w1 </a:t>
            </a:r>
            <a:r>
              <a:rPr lang="en-US" dirty="0" err="1"/>
              <a:t>x+b</a:t>
            </a:r>
            <a:endParaRPr lang="en-US" dirty="0"/>
          </a:p>
        </p:txBody>
      </p:sp>
      <p:sp>
        <p:nvSpPr>
          <p:cNvPr id="18" name="TextBox 17">
            <a:extLst>
              <a:ext uri="{FF2B5EF4-FFF2-40B4-BE49-F238E27FC236}">
                <a16:creationId xmlns:a16="http://schemas.microsoft.com/office/drawing/2014/main" id="{4E9E60BE-9BEE-A7F8-E77F-C60BFB685156}"/>
              </a:ext>
            </a:extLst>
          </p:cNvPr>
          <p:cNvSpPr txBox="1"/>
          <p:nvPr/>
        </p:nvSpPr>
        <p:spPr>
          <a:xfrm>
            <a:off x="2444472" y="4313603"/>
            <a:ext cx="938077" cy="369332"/>
          </a:xfrm>
          <a:prstGeom prst="rect">
            <a:avLst/>
          </a:prstGeom>
          <a:noFill/>
        </p:spPr>
        <p:txBody>
          <a:bodyPr wrap="none" rtlCol="0">
            <a:spAutoFit/>
          </a:bodyPr>
          <a:lstStyle/>
          <a:p>
            <a:r>
              <a:rPr lang="en-US" dirty="0"/>
              <a:t>y1 = f(x)</a:t>
            </a:r>
          </a:p>
        </p:txBody>
      </p:sp>
      <p:cxnSp>
        <p:nvCxnSpPr>
          <p:cNvPr id="19" name="Straight Arrow Connector 18">
            <a:extLst>
              <a:ext uri="{FF2B5EF4-FFF2-40B4-BE49-F238E27FC236}">
                <a16:creationId xmlns:a16="http://schemas.microsoft.com/office/drawing/2014/main" id="{52462917-4C31-85AC-3BB4-3F869ECA1344}"/>
              </a:ext>
            </a:extLst>
          </p:cNvPr>
          <p:cNvCxnSpPr>
            <a:cxnSpLocks/>
            <a:stCxn id="6" idx="6"/>
            <a:endCxn id="7" idx="2"/>
          </p:cNvCxnSpPr>
          <p:nvPr/>
        </p:nvCxnSpPr>
        <p:spPr>
          <a:xfrm flipV="1">
            <a:off x="4954202" y="4919727"/>
            <a:ext cx="2098994" cy="4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7B20CC-67DA-D79E-F4C2-39326746FEA6}"/>
              </a:ext>
            </a:extLst>
          </p:cNvPr>
          <p:cNvCxnSpPr>
            <a:cxnSpLocks/>
            <a:stCxn id="7" idx="6"/>
          </p:cNvCxnSpPr>
          <p:nvPr/>
        </p:nvCxnSpPr>
        <p:spPr>
          <a:xfrm>
            <a:off x="7912433" y="4919727"/>
            <a:ext cx="445395" cy="1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05E1C1-E991-01A1-4BCC-D0D176585819}"/>
              </a:ext>
            </a:extLst>
          </p:cNvPr>
          <p:cNvSpPr txBox="1"/>
          <p:nvPr/>
        </p:nvSpPr>
        <p:spPr>
          <a:xfrm>
            <a:off x="8340614" y="4731631"/>
            <a:ext cx="282450" cy="369332"/>
          </a:xfrm>
          <a:prstGeom prst="rect">
            <a:avLst/>
          </a:prstGeom>
          <a:noFill/>
        </p:spPr>
        <p:txBody>
          <a:bodyPr wrap="none" rtlCol="0">
            <a:spAutoFit/>
          </a:bodyPr>
          <a:lstStyle/>
          <a:p>
            <a:r>
              <a:rPr lang="en-US" dirty="0"/>
              <a:t>L</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3D9BB95-CA30-F3F4-F9C6-F289D671003B}"/>
                  </a:ext>
                </a:extLst>
              </p:cNvPr>
              <p:cNvSpPr txBox="1"/>
              <p:nvPr/>
            </p:nvSpPr>
            <p:spPr>
              <a:xfrm>
                <a:off x="4870628" y="5192579"/>
                <a:ext cx="2294324" cy="530530"/>
              </a:xfrm>
              <a:prstGeom prst="rect">
                <a:avLst/>
              </a:prstGeom>
              <a:noFill/>
            </p:spPr>
            <p:txBody>
              <a:bodyPr wrap="square" rtlCol="0">
                <a:spAutoFit/>
              </a:bodyPr>
              <a:lstStyle/>
              <a:p>
                <a14:m>
                  <m:oMath xmlns:m="http://schemas.openxmlformats.org/officeDocument/2006/math">
                    <m:f>
                      <m:fPr>
                        <m:ctrlPr>
                          <a:rPr lang="en-US" i="1" dirty="0" smtClean="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2</m:t>
                        </m:r>
                      </m:den>
                    </m:f>
                    <m:r>
                      <a:rPr lang="en-AU" b="0" i="0" dirty="0" smtClean="0">
                        <a:solidFill>
                          <a:schemeClr val="accent2"/>
                        </a:solidFill>
                        <a:latin typeface="Cambria Math" panose="02040503050406030204" pitchFamily="18" charset="0"/>
                      </a:rPr>
                      <m:t>   </m:t>
                    </m:r>
                  </m:oMath>
                </a14:m>
                <a:r>
                  <a:rPr lang="en-US" dirty="0">
                    <a:solidFill>
                      <a:schemeClr val="accent2"/>
                    </a:solidFill>
                  </a:rPr>
                  <a:t>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𝑊</m:t>
                        </m:r>
                        <m:r>
                          <a:rPr lang="en-AU" i="1" dirty="0">
                            <a:solidFill>
                              <a:schemeClr val="accent2"/>
                            </a:solidFill>
                            <a:latin typeface="Cambria Math" panose="02040503050406030204" pitchFamily="18" charset="0"/>
                          </a:rPr>
                          <m:t>2</m:t>
                        </m:r>
                      </m:den>
                    </m:f>
                  </m:oMath>
                </a14:m>
                <a:r>
                  <a:rPr lang="en-US" dirty="0">
                    <a:solidFill>
                      <a:schemeClr val="accent2"/>
                    </a:solidFill>
                  </a:rPr>
                  <a:t> =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𝑦</m:t>
                        </m:r>
                        <m:r>
                          <a:rPr lang="en-AU" i="1" dirty="0">
                            <a:solidFill>
                              <a:schemeClr val="accent2"/>
                            </a:solidFill>
                            <a:latin typeface="Cambria Math" panose="02040503050406030204" pitchFamily="18" charset="0"/>
                          </a:rPr>
                          <m:t>2</m:t>
                        </m:r>
                      </m:den>
                    </m:f>
                  </m:oMath>
                </a14:m>
                <a:r>
                  <a:rPr lang="en-US" dirty="0">
                    <a:solidFill>
                      <a:schemeClr val="accent2"/>
                    </a:solidFill>
                  </a:rPr>
                  <a:t> x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2</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𝑊</m:t>
                        </m:r>
                        <m:r>
                          <a:rPr lang="en-AU" i="1" dirty="0">
                            <a:solidFill>
                              <a:schemeClr val="accent2"/>
                            </a:solidFill>
                            <a:latin typeface="Cambria Math" panose="02040503050406030204" pitchFamily="18" charset="0"/>
                          </a:rPr>
                          <m:t>2</m:t>
                        </m:r>
                      </m:den>
                    </m:f>
                  </m:oMath>
                </a14:m>
                <a:endParaRPr lang="en-US" dirty="0">
                  <a:solidFill>
                    <a:schemeClr val="accent2"/>
                  </a:solidFill>
                </a:endParaRPr>
              </a:p>
            </p:txBody>
          </p:sp>
        </mc:Choice>
        <mc:Fallback xmlns="">
          <p:sp>
            <p:nvSpPr>
              <p:cNvPr id="29" name="TextBox 28">
                <a:extLst>
                  <a:ext uri="{FF2B5EF4-FFF2-40B4-BE49-F238E27FC236}">
                    <a16:creationId xmlns:a16="http://schemas.microsoft.com/office/drawing/2014/main" id="{13D9BB95-CA30-F3F4-F9C6-F289D671003B}"/>
                  </a:ext>
                </a:extLst>
              </p:cNvPr>
              <p:cNvSpPr txBox="1">
                <a:spLocks noRot="1" noChangeAspect="1" noMove="1" noResize="1" noEditPoints="1" noAdjustHandles="1" noChangeArrowheads="1" noChangeShapeType="1" noTextEdit="1"/>
              </p:cNvSpPr>
              <p:nvPr/>
            </p:nvSpPr>
            <p:spPr>
              <a:xfrm>
                <a:off x="4870628" y="5192579"/>
                <a:ext cx="2294324" cy="530530"/>
              </a:xfrm>
              <a:prstGeom prst="rect">
                <a:avLst/>
              </a:prstGeom>
              <a:blipFill>
                <a:blip r:embed="rId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30FF87-BFC5-732B-E0A1-D738A8BC9C87}"/>
                  </a:ext>
                </a:extLst>
              </p:cNvPr>
              <p:cNvSpPr txBox="1"/>
              <p:nvPr/>
            </p:nvSpPr>
            <p:spPr>
              <a:xfrm>
                <a:off x="1200704" y="5360937"/>
                <a:ext cx="3277258" cy="530530"/>
              </a:xfrm>
              <a:prstGeom prst="rect">
                <a:avLst/>
              </a:prstGeom>
              <a:noFill/>
            </p:spPr>
            <p:txBody>
              <a:bodyPr wrap="square" rtlCol="0">
                <a:spAutoFit/>
              </a:bodyPr>
              <a:lstStyle/>
              <a:p>
                <a14:m>
                  <m:oMath xmlns:m="http://schemas.openxmlformats.org/officeDocument/2006/math">
                    <m:f>
                      <m:fPr>
                        <m:ctrlPr>
                          <a:rPr lang="en-US" i="1" dirty="0" smtClean="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1</m:t>
                        </m:r>
                      </m:den>
                    </m:f>
                  </m:oMath>
                </a14:m>
                <a:r>
                  <a:rPr lang="en-US" dirty="0">
                    <a:solidFill>
                      <a:schemeClr val="accent2"/>
                    </a:solidFill>
                  </a:rPr>
                  <a:t> =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2 </m:t>
                        </m:r>
                      </m:den>
                    </m:f>
                  </m:oMath>
                </a14:m>
                <a:r>
                  <a:rPr lang="en-US" dirty="0">
                    <a:solidFill>
                      <a:schemeClr val="accent2"/>
                    </a:solidFill>
                  </a:rPr>
                  <a:t> x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2</m:t>
                        </m:r>
                      </m:num>
                      <m:den>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𝑦</m:t>
                        </m:r>
                        <m:r>
                          <a:rPr lang="en-AU" i="1" dirty="0">
                            <a:solidFill>
                              <a:schemeClr val="accent2"/>
                            </a:solidFill>
                            <a:latin typeface="Cambria Math" panose="02040503050406030204" pitchFamily="18" charset="0"/>
                          </a:rPr>
                          <m:t>1</m:t>
                        </m:r>
                      </m:den>
                    </m:f>
                    <m:r>
                      <a:rPr lang="en-AU" b="0" i="1" dirty="0" smtClean="0">
                        <a:solidFill>
                          <a:schemeClr val="accent2"/>
                        </a:solidFill>
                        <a:latin typeface="Cambria Math" panose="02040503050406030204" pitchFamily="18" charset="0"/>
                      </a:rPr>
                      <m:t> </m:t>
                    </m:r>
                  </m:oMath>
                </a14:m>
                <a:r>
                  <a:rPr lang="en-US" dirty="0">
                    <a:solidFill>
                      <a:schemeClr val="accent2"/>
                    </a:solidFill>
                  </a:rPr>
                  <a:t>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𝑊</m:t>
                        </m:r>
                        <m:r>
                          <a:rPr lang="en-AU" b="0" i="1" dirty="0" smtClean="0">
                            <a:solidFill>
                              <a:schemeClr val="accent2"/>
                            </a:solidFill>
                            <a:latin typeface="Cambria Math" panose="02040503050406030204" pitchFamily="18" charset="0"/>
                          </a:rPr>
                          <m:t>1</m:t>
                        </m:r>
                      </m:den>
                    </m:f>
                  </m:oMath>
                </a14:m>
                <a:r>
                  <a:rPr lang="en-US" dirty="0">
                    <a:solidFill>
                      <a:schemeClr val="accent2"/>
                    </a:solidFill>
                  </a:rPr>
                  <a:t> =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𝐿</m:t>
                        </m:r>
                      </m:num>
                      <m:den>
                        <m:r>
                          <a:rPr lang="en-US" i="1" dirty="0">
                            <a:solidFill>
                              <a:schemeClr val="accent2"/>
                            </a:solidFill>
                            <a:latin typeface="Cambria Math" panose="02040503050406030204" pitchFamily="18" charset="0"/>
                          </a:rPr>
                          <m:t>𝜕</m:t>
                        </m:r>
                        <m:r>
                          <a:rPr lang="en-AU" i="1" dirty="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1</m:t>
                        </m:r>
                      </m:den>
                    </m:f>
                  </m:oMath>
                </a14:m>
                <a:r>
                  <a:rPr lang="en-US" dirty="0">
                    <a:solidFill>
                      <a:schemeClr val="accent2"/>
                    </a:solidFill>
                  </a:rPr>
                  <a:t> x </a:t>
                </a:r>
                <a14:m>
                  <m:oMath xmlns:m="http://schemas.openxmlformats.org/officeDocument/2006/math">
                    <m:f>
                      <m:fPr>
                        <m:ctrlPr>
                          <a:rPr lang="en-US" i="1" dirty="0">
                            <a:solidFill>
                              <a:schemeClr val="accent2"/>
                            </a:solidFill>
                            <a:latin typeface="Cambria Math" panose="02040503050406030204" pitchFamily="18" charset="0"/>
                          </a:rPr>
                        </m:ctrlPr>
                      </m:fPr>
                      <m:num>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𝑦</m:t>
                        </m:r>
                        <m:r>
                          <a:rPr lang="en-AU" b="0" i="1" dirty="0" smtClean="0">
                            <a:solidFill>
                              <a:schemeClr val="accent2"/>
                            </a:solidFill>
                            <a:latin typeface="Cambria Math" panose="02040503050406030204" pitchFamily="18" charset="0"/>
                          </a:rPr>
                          <m:t>1</m:t>
                        </m:r>
                      </m:num>
                      <m:den>
                        <m:r>
                          <a:rPr lang="en-US" i="1" dirty="0">
                            <a:solidFill>
                              <a:schemeClr val="accent2"/>
                            </a:solidFill>
                            <a:latin typeface="Cambria Math" panose="02040503050406030204" pitchFamily="18" charset="0"/>
                          </a:rPr>
                          <m:t>𝜕</m:t>
                        </m:r>
                        <m:r>
                          <a:rPr lang="en-AU" b="0" i="1" dirty="0" smtClean="0">
                            <a:solidFill>
                              <a:schemeClr val="accent2"/>
                            </a:solidFill>
                            <a:latin typeface="Cambria Math" panose="02040503050406030204" pitchFamily="18" charset="0"/>
                          </a:rPr>
                          <m:t>𝑊</m:t>
                        </m:r>
                        <m:r>
                          <a:rPr lang="en-AU" b="0" i="1" dirty="0" smtClean="0">
                            <a:solidFill>
                              <a:schemeClr val="accent2"/>
                            </a:solidFill>
                            <a:latin typeface="Cambria Math" panose="02040503050406030204" pitchFamily="18" charset="0"/>
                          </a:rPr>
                          <m:t>1</m:t>
                        </m:r>
                      </m:den>
                    </m:f>
                  </m:oMath>
                </a14:m>
                <a:endParaRPr lang="en-US" dirty="0">
                  <a:solidFill>
                    <a:schemeClr val="accent2"/>
                  </a:solidFill>
                </a:endParaRPr>
              </a:p>
            </p:txBody>
          </p:sp>
        </mc:Choice>
        <mc:Fallback xmlns="">
          <p:sp>
            <p:nvSpPr>
              <p:cNvPr id="31" name="TextBox 30">
                <a:extLst>
                  <a:ext uri="{FF2B5EF4-FFF2-40B4-BE49-F238E27FC236}">
                    <a16:creationId xmlns:a16="http://schemas.microsoft.com/office/drawing/2014/main" id="{D930FF87-BFC5-732B-E0A1-D738A8BC9C87}"/>
                  </a:ext>
                </a:extLst>
              </p:cNvPr>
              <p:cNvSpPr txBox="1">
                <a:spLocks noRot="1" noChangeAspect="1" noMove="1" noResize="1" noEditPoints="1" noAdjustHandles="1" noChangeArrowheads="1" noChangeShapeType="1" noTextEdit="1"/>
              </p:cNvSpPr>
              <p:nvPr/>
            </p:nvSpPr>
            <p:spPr>
              <a:xfrm>
                <a:off x="1200704" y="5360937"/>
                <a:ext cx="3277258" cy="530530"/>
              </a:xfrm>
              <a:prstGeom prst="rect">
                <a:avLst/>
              </a:prstGeom>
              <a:blipFill>
                <a:blip r:embed="rId5"/>
                <a:stretch>
                  <a:fillRect b="-9302"/>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EF9E7A5-687B-F09A-303D-C31FFC391B36}"/>
              </a:ext>
            </a:extLst>
          </p:cNvPr>
          <p:cNvSpPr txBox="1"/>
          <p:nvPr/>
        </p:nvSpPr>
        <p:spPr>
          <a:xfrm>
            <a:off x="800348" y="4172142"/>
            <a:ext cx="1159292" cy="369332"/>
          </a:xfrm>
          <a:prstGeom prst="rect">
            <a:avLst/>
          </a:prstGeom>
          <a:noFill/>
        </p:spPr>
        <p:txBody>
          <a:bodyPr wrap="none" rtlCol="0">
            <a:spAutoFit/>
          </a:bodyPr>
          <a:lstStyle/>
          <a:p>
            <a:r>
              <a:rPr lang="en-US" dirty="0"/>
              <a:t>shape(x,1)</a:t>
            </a:r>
          </a:p>
        </p:txBody>
      </p:sp>
      <p:sp>
        <p:nvSpPr>
          <p:cNvPr id="33" name="TextBox 32">
            <a:extLst>
              <a:ext uri="{FF2B5EF4-FFF2-40B4-BE49-F238E27FC236}">
                <a16:creationId xmlns:a16="http://schemas.microsoft.com/office/drawing/2014/main" id="{F0A3325E-13CC-3765-542A-BF8EE79F444D}"/>
              </a:ext>
            </a:extLst>
          </p:cNvPr>
          <p:cNvSpPr txBox="1"/>
          <p:nvPr/>
        </p:nvSpPr>
        <p:spPr>
          <a:xfrm>
            <a:off x="2444472" y="4029240"/>
            <a:ext cx="1295547" cy="369332"/>
          </a:xfrm>
          <a:prstGeom prst="rect">
            <a:avLst/>
          </a:prstGeom>
          <a:noFill/>
        </p:spPr>
        <p:txBody>
          <a:bodyPr wrap="none" rtlCol="0">
            <a:spAutoFit/>
          </a:bodyPr>
          <a:lstStyle/>
          <a:p>
            <a:r>
              <a:rPr lang="en-US" dirty="0"/>
              <a:t>Shape(m, x)</a:t>
            </a:r>
          </a:p>
        </p:txBody>
      </p:sp>
      <p:sp>
        <p:nvSpPr>
          <p:cNvPr id="34" name="TextBox 33">
            <a:extLst>
              <a:ext uri="{FF2B5EF4-FFF2-40B4-BE49-F238E27FC236}">
                <a16:creationId xmlns:a16="http://schemas.microsoft.com/office/drawing/2014/main" id="{4EE9F83E-26B7-FCA1-A52D-5F187FB0008D}"/>
              </a:ext>
            </a:extLst>
          </p:cNvPr>
          <p:cNvSpPr txBox="1"/>
          <p:nvPr/>
        </p:nvSpPr>
        <p:spPr>
          <a:xfrm>
            <a:off x="3798620" y="4149085"/>
            <a:ext cx="1313180" cy="369332"/>
          </a:xfrm>
          <a:prstGeom prst="rect">
            <a:avLst/>
          </a:prstGeom>
          <a:noFill/>
        </p:spPr>
        <p:txBody>
          <a:bodyPr wrap="none" rtlCol="0">
            <a:spAutoFit/>
          </a:bodyPr>
          <a:lstStyle/>
          <a:p>
            <a:r>
              <a:rPr lang="en-US" dirty="0"/>
              <a:t>Shape(m, 1)</a:t>
            </a:r>
          </a:p>
        </p:txBody>
      </p:sp>
      <p:sp>
        <p:nvSpPr>
          <p:cNvPr id="35" name="TextBox 34">
            <a:extLst>
              <a:ext uri="{FF2B5EF4-FFF2-40B4-BE49-F238E27FC236}">
                <a16:creationId xmlns:a16="http://schemas.microsoft.com/office/drawing/2014/main" id="{E86B3FB2-3177-A3A4-C5A5-8DA1BF690EBC}"/>
              </a:ext>
            </a:extLst>
          </p:cNvPr>
          <p:cNvSpPr txBox="1"/>
          <p:nvPr/>
        </p:nvSpPr>
        <p:spPr>
          <a:xfrm>
            <a:off x="5425486" y="4027911"/>
            <a:ext cx="1317990" cy="369332"/>
          </a:xfrm>
          <a:prstGeom prst="rect">
            <a:avLst/>
          </a:prstGeom>
          <a:noFill/>
        </p:spPr>
        <p:txBody>
          <a:bodyPr wrap="none" rtlCol="0">
            <a:spAutoFit/>
          </a:bodyPr>
          <a:lstStyle/>
          <a:p>
            <a:r>
              <a:rPr lang="en-US" dirty="0"/>
              <a:t>Shape(n, m)</a:t>
            </a:r>
          </a:p>
        </p:txBody>
      </p:sp>
      <p:sp>
        <p:nvSpPr>
          <p:cNvPr id="36" name="TextBox 35">
            <a:extLst>
              <a:ext uri="{FF2B5EF4-FFF2-40B4-BE49-F238E27FC236}">
                <a16:creationId xmlns:a16="http://schemas.microsoft.com/office/drawing/2014/main" id="{B17A0BC7-36C2-A0A7-A4CE-4E783663CFB4}"/>
              </a:ext>
            </a:extLst>
          </p:cNvPr>
          <p:cNvSpPr txBox="1"/>
          <p:nvPr/>
        </p:nvSpPr>
        <p:spPr>
          <a:xfrm>
            <a:off x="6769381" y="4076449"/>
            <a:ext cx="1250663" cy="369332"/>
          </a:xfrm>
          <a:prstGeom prst="rect">
            <a:avLst/>
          </a:prstGeom>
          <a:noFill/>
        </p:spPr>
        <p:txBody>
          <a:bodyPr wrap="none" rtlCol="0">
            <a:spAutoFit/>
          </a:bodyPr>
          <a:lstStyle/>
          <a:p>
            <a:r>
              <a:rPr lang="en-US" dirty="0"/>
              <a:t>Shape(n, 1)</a:t>
            </a:r>
          </a:p>
        </p:txBody>
      </p:sp>
      <p:sp>
        <p:nvSpPr>
          <p:cNvPr id="38" name="TextBox 37">
            <a:extLst>
              <a:ext uri="{FF2B5EF4-FFF2-40B4-BE49-F238E27FC236}">
                <a16:creationId xmlns:a16="http://schemas.microsoft.com/office/drawing/2014/main" id="{FA8B32F3-A457-BC20-B9D5-7CC1161D26FE}"/>
              </a:ext>
            </a:extLst>
          </p:cNvPr>
          <p:cNvSpPr txBox="1"/>
          <p:nvPr/>
        </p:nvSpPr>
        <p:spPr>
          <a:xfrm>
            <a:off x="4629663" y="5745938"/>
            <a:ext cx="3993401" cy="307777"/>
          </a:xfrm>
          <a:prstGeom prst="rect">
            <a:avLst/>
          </a:prstGeom>
          <a:noFill/>
        </p:spPr>
        <p:txBody>
          <a:bodyPr wrap="none" rtlCol="0">
            <a:spAutoFit/>
          </a:bodyPr>
          <a:lstStyle/>
          <a:p>
            <a:r>
              <a:rPr lang="en-US" sz="1400" dirty="0"/>
              <a:t>Shape(n, 1), shape(n, m) = shape(n,1) . </a:t>
            </a:r>
            <a:r>
              <a:rPr lang="en-US" sz="1400" dirty="0">
                <a:solidFill>
                  <a:schemeClr val="accent2"/>
                </a:solidFill>
              </a:rPr>
              <a:t>Shape(m, 1)</a:t>
            </a:r>
          </a:p>
        </p:txBody>
      </p:sp>
      <p:sp>
        <p:nvSpPr>
          <p:cNvPr id="39" name="TextBox 38">
            <a:extLst>
              <a:ext uri="{FF2B5EF4-FFF2-40B4-BE49-F238E27FC236}">
                <a16:creationId xmlns:a16="http://schemas.microsoft.com/office/drawing/2014/main" id="{5BAC1E73-70AD-50B9-FC7D-D575BA7EE8C8}"/>
              </a:ext>
            </a:extLst>
          </p:cNvPr>
          <p:cNvSpPr txBox="1"/>
          <p:nvPr/>
        </p:nvSpPr>
        <p:spPr>
          <a:xfrm>
            <a:off x="8426526" y="5626202"/>
            <a:ext cx="442750" cy="369332"/>
          </a:xfrm>
          <a:prstGeom prst="rect">
            <a:avLst/>
          </a:prstGeom>
          <a:noFill/>
        </p:spPr>
        <p:txBody>
          <a:bodyPr wrap="none" rtlCol="0">
            <a:spAutoFit/>
          </a:bodyPr>
          <a:lstStyle/>
          <a:p>
            <a:r>
              <a:rPr lang="en-US" dirty="0"/>
              <a:t>y</a:t>
            </a:r>
            <a:r>
              <a:rPr lang="en-US" baseline="-25000" dirty="0"/>
              <a:t>1</a:t>
            </a:r>
            <a:r>
              <a:rPr lang="en-US" baseline="30000" dirty="0"/>
              <a:t>T</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E1AF5-B93E-1F09-7F49-58EBBF62358D}"/>
                  </a:ext>
                </a:extLst>
              </p:cNvPr>
              <p:cNvSpPr txBox="1"/>
              <p:nvPr/>
            </p:nvSpPr>
            <p:spPr>
              <a:xfrm>
                <a:off x="8506210" y="1952937"/>
                <a:ext cx="2971967" cy="776559"/>
              </a:xfrm>
              <a:prstGeom prst="rect">
                <a:avLst/>
              </a:prstGeom>
              <a:noFill/>
            </p:spPr>
            <p:txBody>
              <a:bodyPr wrap="none" rtlCol="0">
                <a:spAutoFit/>
              </a:bodyPr>
              <a:lstStyle/>
              <a:p>
                <a:r>
                  <a:rPr lang="en-US" dirty="0">
                    <a:latin typeface="Times" pitchFamily="2" charset="0"/>
                  </a:rPr>
                  <a:t>Shape:    shape(</a:t>
                </a:r>
                <a14:m>
                  <m:oMath xmlns:m="http://schemas.openxmlformats.org/officeDocument/2006/math">
                    <m:f>
                      <m:fPr>
                        <m:ctrlPr>
                          <a:rPr lang="en-US" i="1" smtClean="0">
                            <a:latin typeface="Cambria Math" panose="02040503050406030204" pitchFamily="18" charset="0"/>
                          </a:rPr>
                        </m:ctrlPr>
                      </m:fPr>
                      <m:num>
                        <m:r>
                          <a:rPr lang="en-US" i="1" dirty="0">
                            <a:latin typeface="Cambria Math" panose="02040503050406030204" pitchFamily="18" charset="0"/>
                          </a:rPr>
                          <m:t>𝜕</m:t>
                        </m:r>
                        <m:r>
                          <a:rPr lang="en-AU" b="0" i="1" smtClean="0">
                            <a:latin typeface="Cambria Math" panose="02040503050406030204" pitchFamily="18" charset="0"/>
                          </a:rPr>
                          <m:t>𝑧</m:t>
                        </m:r>
                      </m:num>
                      <m:den>
                        <m:r>
                          <a:rPr lang="en-US" i="1" dirty="0">
                            <a:latin typeface="Cambria Math" panose="02040503050406030204" pitchFamily="18" charset="0"/>
                          </a:rPr>
                          <m:t>𝜕</m:t>
                        </m:r>
                        <m:r>
                          <a:rPr lang="en-US" i="1" smtClean="0">
                            <a:latin typeface="Cambria Math" panose="02040503050406030204" pitchFamily="18" charset="0"/>
                          </a:rPr>
                          <m:t>𝑥</m:t>
                        </m:r>
                      </m:den>
                    </m:f>
                  </m:oMath>
                </a14:m>
                <a:r>
                  <a:rPr lang="en-US" dirty="0">
                    <a:latin typeface="Times" pitchFamily="2" charset="0"/>
                  </a:rPr>
                  <a:t>) = shape(x)</a:t>
                </a:r>
              </a:p>
              <a:p>
                <a:endParaRPr lang="en-US" dirty="0"/>
              </a:p>
            </p:txBody>
          </p:sp>
        </mc:Choice>
        <mc:Fallback xmlns="">
          <p:sp>
            <p:nvSpPr>
              <p:cNvPr id="40" name="TextBox 39">
                <a:extLst>
                  <a:ext uri="{FF2B5EF4-FFF2-40B4-BE49-F238E27FC236}">
                    <a16:creationId xmlns:a16="http://schemas.microsoft.com/office/drawing/2014/main" id="{60BE1AF5-B93E-1F09-7F49-58EBBF62358D}"/>
                  </a:ext>
                </a:extLst>
              </p:cNvPr>
              <p:cNvSpPr txBox="1">
                <a:spLocks noRot="1" noChangeAspect="1" noMove="1" noResize="1" noEditPoints="1" noAdjustHandles="1" noChangeArrowheads="1" noChangeShapeType="1" noTextEdit="1"/>
              </p:cNvSpPr>
              <p:nvPr/>
            </p:nvSpPr>
            <p:spPr>
              <a:xfrm>
                <a:off x="8506210" y="1952937"/>
                <a:ext cx="2971967" cy="776559"/>
              </a:xfrm>
              <a:prstGeom prst="rect">
                <a:avLst/>
              </a:prstGeom>
              <a:blipFill>
                <a:blip r:embed="rId6"/>
                <a:stretch>
                  <a:fillRect l="-1702" r="-851"/>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4BFF37D8-71CE-28F3-2CC2-CB6106A08179}"/>
              </a:ext>
            </a:extLst>
          </p:cNvPr>
          <p:cNvSpPr txBox="1"/>
          <p:nvPr/>
        </p:nvSpPr>
        <p:spPr>
          <a:xfrm>
            <a:off x="487659" y="5942399"/>
            <a:ext cx="6040436" cy="307777"/>
          </a:xfrm>
          <a:prstGeom prst="rect">
            <a:avLst/>
          </a:prstGeom>
          <a:noFill/>
        </p:spPr>
        <p:txBody>
          <a:bodyPr wrap="none" rtlCol="0">
            <a:spAutoFit/>
          </a:bodyPr>
          <a:lstStyle/>
          <a:p>
            <a:r>
              <a:rPr lang="en-US" sz="1400" dirty="0"/>
              <a:t>Shape(m, 1) = shape(n, 1) x </a:t>
            </a:r>
            <a:r>
              <a:rPr lang="en-US" sz="1400" dirty="0">
                <a:solidFill>
                  <a:schemeClr val="accent2"/>
                </a:solidFill>
              </a:rPr>
              <a:t>shape(n, m),  </a:t>
            </a:r>
            <a:r>
              <a:rPr lang="en-US" sz="1400" dirty="0"/>
              <a:t>shape(m, x) = shape(m, 1) x </a:t>
            </a:r>
            <a:r>
              <a:rPr lang="en-US" sz="1400" dirty="0">
                <a:solidFill>
                  <a:schemeClr val="accent2"/>
                </a:solidFill>
              </a:rPr>
              <a:t>shape(x, 1)</a:t>
            </a:r>
          </a:p>
        </p:txBody>
      </p:sp>
    </p:spTree>
    <p:extLst>
      <p:ext uri="{BB962C8B-B14F-4D97-AF65-F5344CB8AC3E}">
        <p14:creationId xmlns:p14="http://schemas.microsoft.com/office/powerpoint/2010/main" val="263312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FB87-2ED0-2299-332A-CBB4F5DACCF6}"/>
              </a:ext>
            </a:extLst>
          </p:cNvPr>
          <p:cNvSpPr>
            <a:spLocks noGrp="1"/>
          </p:cNvSpPr>
          <p:nvPr>
            <p:ph type="title"/>
          </p:nvPr>
        </p:nvSpPr>
        <p:spPr>
          <a:xfrm>
            <a:off x="838200" y="791308"/>
            <a:ext cx="10515600" cy="899380"/>
          </a:xfrm>
        </p:spPr>
        <p:txBody>
          <a:bodyPr>
            <a:normAutofit fontScale="90000"/>
          </a:bodyPr>
          <a:lstStyle/>
          <a:p>
            <a:r>
              <a:rPr lang="en-US" dirty="0"/>
              <a:t>Stochastic Gradient Descent and Learning Rate</a:t>
            </a:r>
          </a:p>
        </p:txBody>
      </p:sp>
      <p:pic>
        <p:nvPicPr>
          <p:cNvPr id="22" name="Content Placeholder 21">
            <a:extLst>
              <a:ext uri="{FF2B5EF4-FFF2-40B4-BE49-F238E27FC236}">
                <a16:creationId xmlns:a16="http://schemas.microsoft.com/office/drawing/2014/main" id="{2D96A52A-3756-5B10-F288-218AE8CD11A9}"/>
              </a:ext>
            </a:extLst>
          </p:cNvPr>
          <p:cNvPicPr>
            <a:picLocks noGrp="1" noChangeAspect="1"/>
          </p:cNvPicPr>
          <p:nvPr>
            <p:ph idx="1"/>
          </p:nvPr>
        </p:nvPicPr>
        <p:blipFill>
          <a:blip r:embed="rId3"/>
          <a:stretch>
            <a:fillRect/>
          </a:stretch>
        </p:blipFill>
        <p:spPr>
          <a:xfrm>
            <a:off x="4960786" y="2579718"/>
            <a:ext cx="4719637" cy="795444"/>
          </a:xfrm>
        </p:spPr>
      </p:pic>
      <p:pic>
        <p:nvPicPr>
          <p:cNvPr id="5" name="Picture 4">
            <a:extLst>
              <a:ext uri="{FF2B5EF4-FFF2-40B4-BE49-F238E27FC236}">
                <a16:creationId xmlns:a16="http://schemas.microsoft.com/office/drawing/2014/main" id="{76C054D7-1FA1-BBE0-8CF2-C31658BED5C3}"/>
              </a:ext>
            </a:extLst>
          </p:cNvPr>
          <p:cNvPicPr>
            <a:picLocks noChangeAspect="1"/>
          </p:cNvPicPr>
          <p:nvPr/>
        </p:nvPicPr>
        <p:blipFill>
          <a:blip r:embed="rId4"/>
          <a:stretch>
            <a:fillRect/>
          </a:stretch>
        </p:blipFill>
        <p:spPr>
          <a:xfrm>
            <a:off x="440400" y="2046619"/>
            <a:ext cx="3912569" cy="3552355"/>
          </a:xfrm>
          <a:prstGeom prst="rect">
            <a:avLst/>
          </a:prstGeom>
        </p:spPr>
      </p:pic>
      <p:cxnSp>
        <p:nvCxnSpPr>
          <p:cNvPr id="6" name="Straight Connector 5">
            <a:extLst>
              <a:ext uri="{FF2B5EF4-FFF2-40B4-BE49-F238E27FC236}">
                <a16:creationId xmlns:a16="http://schemas.microsoft.com/office/drawing/2014/main" id="{80DFEC39-9CB0-7073-38E0-D69FF5D760E0}"/>
              </a:ext>
            </a:extLst>
          </p:cNvPr>
          <p:cNvCxnSpPr/>
          <p:nvPr/>
        </p:nvCxnSpPr>
        <p:spPr>
          <a:xfrm>
            <a:off x="929003" y="2607846"/>
            <a:ext cx="1098834" cy="2991128"/>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B42D55A6-7D62-10FD-1F7C-9BA909A3F591}"/>
              </a:ext>
            </a:extLst>
          </p:cNvPr>
          <p:cNvCxnSpPr>
            <a:cxnSpLocks/>
          </p:cNvCxnSpPr>
          <p:nvPr/>
        </p:nvCxnSpPr>
        <p:spPr>
          <a:xfrm>
            <a:off x="1576317" y="4284158"/>
            <a:ext cx="1338146" cy="52410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BE2B4E59-0F36-9CD2-4635-F558246D1DC7}"/>
              </a:ext>
            </a:extLst>
          </p:cNvPr>
          <p:cNvCxnSpPr>
            <a:cxnSpLocks/>
          </p:cNvCxnSpPr>
          <p:nvPr/>
        </p:nvCxnSpPr>
        <p:spPr>
          <a:xfrm flipH="1">
            <a:off x="2127847" y="4808266"/>
            <a:ext cx="786616" cy="4613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1F705A08-250E-3BF7-E5AE-5B5044A29E36}"/>
              </a:ext>
            </a:extLst>
          </p:cNvPr>
          <p:cNvCxnSpPr>
            <a:cxnSpLocks/>
          </p:cNvCxnSpPr>
          <p:nvPr/>
        </p:nvCxnSpPr>
        <p:spPr>
          <a:xfrm flipH="1">
            <a:off x="2568872" y="3822796"/>
            <a:ext cx="891202" cy="1604747"/>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11929D8B-1D42-4B22-3222-589EE5208769}"/>
              </a:ext>
            </a:extLst>
          </p:cNvPr>
          <p:cNvCxnSpPr>
            <a:cxnSpLocks/>
          </p:cNvCxnSpPr>
          <p:nvPr/>
        </p:nvCxnSpPr>
        <p:spPr>
          <a:xfrm>
            <a:off x="1195223" y="4563281"/>
            <a:ext cx="1242852" cy="954774"/>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9E3E7FEA-367A-3786-B6E7-D400069D6E3E}"/>
              </a:ext>
            </a:extLst>
          </p:cNvPr>
          <p:cNvSpPr txBox="1"/>
          <p:nvPr/>
        </p:nvSpPr>
        <p:spPr>
          <a:xfrm>
            <a:off x="10020119" y="2219009"/>
            <a:ext cx="1713174" cy="400110"/>
          </a:xfrm>
          <a:prstGeom prst="rect">
            <a:avLst/>
          </a:prstGeom>
          <a:solidFill>
            <a:schemeClr val="accent6">
              <a:lumMod val="20000"/>
              <a:lumOff val="80000"/>
            </a:schemeClr>
          </a:solidFill>
        </p:spPr>
        <p:txBody>
          <a:bodyPr wrap="square" rtlCol="0">
            <a:spAutoFit/>
          </a:bodyPr>
          <a:lstStyle/>
          <a:p>
            <a:r>
              <a:rPr lang="el-GR" sz="2000" b="0" i="0" dirty="0">
                <a:solidFill>
                  <a:schemeClr val="accent1"/>
                </a:solidFill>
                <a:effectLst/>
                <a:latin typeface="arial" panose="020B0604020202020204" pitchFamily="34" charset="0"/>
              </a:rPr>
              <a:t>η </a:t>
            </a:r>
            <a:r>
              <a:rPr lang="en-US" sz="2000" b="0" i="0" dirty="0">
                <a:solidFill>
                  <a:schemeClr val="accent1"/>
                </a:solidFill>
                <a:effectLst/>
                <a:latin typeface="arial" panose="020B0604020202020204" pitchFamily="34" charset="0"/>
              </a:rPr>
              <a:t>l</a:t>
            </a:r>
            <a:r>
              <a:rPr lang="en-US" dirty="0">
                <a:solidFill>
                  <a:schemeClr val="accent1"/>
                </a:solidFill>
              </a:rPr>
              <a:t>earning rate</a:t>
            </a:r>
          </a:p>
        </p:txBody>
      </p:sp>
      <p:pic>
        <p:nvPicPr>
          <p:cNvPr id="24" name="Picture 23">
            <a:extLst>
              <a:ext uri="{FF2B5EF4-FFF2-40B4-BE49-F238E27FC236}">
                <a16:creationId xmlns:a16="http://schemas.microsoft.com/office/drawing/2014/main" id="{0EF2F47E-7243-CF0D-9E12-18E3E42930D2}"/>
              </a:ext>
            </a:extLst>
          </p:cNvPr>
          <p:cNvPicPr>
            <a:picLocks noChangeAspect="1"/>
          </p:cNvPicPr>
          <p:nvPr/>
        </p:nvPicPr>
        <p:blipFill>
          <a:blip r:embed="rId5"/>
          <a:stretch>
            <a:fillRect/>
          </a:stretch>
        </p:blipFill>
        <p:spPr>
          <a:xfrm>
            <a:off x="4960786" y="4544607"/>
            <a:ext cx="6772507" cy="1347362"/>
          </a:xfrm>
          <a:prstGeom prst="rect">
            <a:avLst/>
          </a:prstGeom>
        </p:spPr>
      </p:pic>
      <p:sp>
        <p:nvSpPr>
          <p:cNvPr id="25" name="TextBox 24">
            <a:extLst>
              <a:ext uri="{FF2B5EF4-FFF2-40B4-BE49-F238E27FC236}">
                <a16:creationId xmlns:a16="http://schemas.microsoft.com/office/drawing/2014/main" id="{B341BFF8-28C9-C8C9-FBA9-9519BE972982}"/>
              </a:ext>
            </a:extLst>
          </p:cNvPr>
          <p:cNvSpPr txBox="1"/>
          <p:nvPr/>
        </p:nvSpPr>
        <p:spPr>
          <a:xfrm>
            <a:off x="10020119" y="2923071"/>
            <a:ext cx="1713174" cy="677108"/>
          </a:xfrm>
          <a:prstGeom prst="rect">
            <a:avLst/>
          </a:prstGeom>
          <a:solidFill>
            <a:schemeClr val="accent6">
              <a:lumMod val="20000"/>
              <a:lumOff val="80000"/>
            </a:schemeClr>
          </a:solidFill>
        </p:spPr>
        <p:txBody>
          <a:bodyPr wrap="square" rtlCol="0">
            <a:spAutoFit/>
          </a:bodyPr>
          <a:lstStyle/>
          <a:p>
            <a:r>
              <a:rPr lang="en-AU" sz="2000" b="0" i="0" dirty="0">
                <a:solidFill>
                  <a:schemeClr val="accent1"/>
                </a:solidFill>
                <a:effectLst/>
                <a:latin typeface="arial" panose="020B0604020202020204" pitchFamily="34" charset="0"/>
              </a:rPr>
              <a:t>B</a:t>
            </a:r>
            <a:r>
              <a:rPr lang="el-GR" sz="2000" b="0" i="0" dirty="0">
                <a:solidFill>
                  <a:schemeClr val="accent1"/>
                </a:solidFill>
                <a:effectLst/>
                <a:latin typeface="arial" panose="020B0604020202020204" pitchFamily="34" charset="0"/>
              </a:rPr>
              <a:t> </a:t>
            </a:r>
            <a:r>
              <a:rPr lang="en-AU" b="0" i="0" dirty="0">
                <a:solidFill>
                  <a:schemeClr val="accent1"/>
                </a:solidFill>
                <a:effectLst/>
                <a:latin typeface="arial" panose="020B0604020202020204" pitchFamily="34" charset="0"/>
              </a:rPr>
              <a:t>mini-</a:t>
            </a:r>
            <a:r>
              <a:rPr lang="en-US" dirty="0">
                <a:solidFill>
                  <a:schemeClr val="accent1"/>
                </a:solidFill>
              </a:rPr>
              <a:t>batch size</a:t>
            </a:r>
          </a:p>
        </p:txBody>
      </p:sp>
      <p:sp>
        <p:nvSpPr>
          <p:cNvPr id="27" name="Left Brace 26">
            <a:extLst>
              <a:ext uri="{FF2B5EF4-FFF2-40B4-BE49-F238E27FC236}">
                <a16:creationId xmlns:a16="http://schemas.microsoft.com/office/drawing/2014/main" id="{23E9EE54-3449-4EEF-9F3F-838CFA2AFDFF}"/>
              </a:ext>
            </a:extLst>
          </p:cNvPr>
          <p:cNvSpPr/>
          <p:nvPr/>
        </p:nvSpPr>
        <p:spPr>
          <a:xfrm rot="5400000">
            <a:off x="8443391" y="1446771"/>
            <a:ext cx="201162" cy="1944587"/>
          </a:xfrm>
          <a:prstGeom prst="leftBrace">
            <a:avLst>
              <a:gd name="adj1" fmla="val 8333"/>
              <a:gd name="adj2" fmla="val 51154"/>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D4FD911A-CD49-F77C-2A87-34511DFE5FF7}"/>
              </a:ext>
            </a:extLst>
          </p:cNvPr>
          <p:cNvSpPr txBox="1"/>
          <p:nvPr/>
        </p:nvSpPr>
        <p:spPr>
          <a:xfrm>
            <a:off x="8062216" y="1919857"/>
            <a:ext cx="926350" cy="338554"/>
          </a:xfrm>
          <a:prstGeom prst="rect">
            <a:avLst/>
          </a:prstGeom>
          <a:solidFill>
            <a:schemeClr val="accent6">
              <a:lumMod val="20000"/>
              <a:lumOff val="80000"/>
            </a:schemeClr>
          </a:solidFill>
        </p:spPr>
        <p:txBody>
          <a:bodyPr wrap="square" rtlCol="0">
            <a:spAutoFit/>
          </a:bodyPr>
          <a:lstStyle/>
          <a:p>
            <a:r>
              <a:rPr lang="en-AU" sz="1600" dirty="0">
                <a:solidFill>
                  <a:schemeClr val="accent1"/>
                </a:solidFill>
                <a:latin typeface="arial" panose="020B0604020202020204" pitchFamily="34" charset="0"/>
              </a:rPr>
              <a:t>g</a:t>
            </a:r>
            <a:r>
              <a:rPr lang="en-AU" sz="1600" b="0" i="0" dirty="0">
                <a:solidFill>
                  <a:schemeClr val="accent1"/>
                </a:solidFill>
                <a:effectLst/>
                <a:latin typeface="arial" panose="020B0604020202020204" pitchFamily="34" charset="0"/>
              </a:rPr>
              <a:t>radient</a:t>
            </a:r>
            <a:endParaRPr lang="en-US" sz="1600" dirty="0">
              <a:solidFill>
                <a:schemeClr val="accent1"/>
              </a:solidFill>
            </a:endParaRPr>
          </a:p>
        </p:txBody>
      </p:sp>
      <p:sp>
        <p:nvSpPr>
          <p:cNvPr id="29" name="Left Brace 28">
            <a:extLst>
              <a:ext uri="{FF2B5EF4-FFF2-40B4-BE49-F238E27FC236}">
                <a16:creationId xmlns:a16="http://schemas.microsoft.com/office/drawing/2014/main" id="{44B1DA48-9301-FCCF-E603-BDECCA39E093}"/>
              </a:ext>
            </a:extLst>
          </p:cNvPr>
          <p:cNvSpPr/>
          <p:nvPr/>
        </p:nvSpPr>
        <p:spPr>
          <a:xfrm rot="16200000">
            <a:off x="7013195" y="1310316"/>
            <a:ext cx="552528" cy="4453614"/>
          </a:xfrm>
          <a:prstGeom prst="leftBrace">
            <a:avLst>
              <a:gd name="adj1" fmla="val 8333"/>
              <a:gd name="adj2" fmla="val 51154"/>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10A88E31-84B6-0334-CB5C-513011F4471C}"/>
              </a:ext>
            </a:extLst>
          </p:cNvPr>
          <p:cNvSpPr txBox="1"/>
          <p:nvPr/>
        </p:nvSpPr>
        <p:spPr>
          <a:xfrm>
            <a:off x="6674948" y="3850725"/>
            <a:ext cx="1387268" cy="400110"/>
          </a:xfrm>
          <a:prstGeom prst="rect">
            <a:avLst/>
          </a:prstGeom>
          <a:solidFill>
            <a:schemeClr val="accent6">
              <a:lumMod val="20000"/>
              <a:lumOff val="80000"/>
            </a:schemeClr>
          </a:solidFill>
        </p:spPr>
        <p:txBody>
          <a:bodyPr wrap="square" rtlCol="0">
            <a:spAutoFit/>
          </a:bodyPr>
          <a:lstStyle/>
          <a:p>
            <a:r>
              <a:rPr lang="en-AU" sz="2000" dirty="0">
                <a:solidFill>
                  <a:schemeClr val="accent1"/>
                </a:solidFill>
                <a:latin typeface="arial" panose="020B0604020202020204" pitchFamily="34" charset="0"/>
              </a:rPr>
              <a:t>O</a:t>
            </a:r>
            <a:r>
              <a:rPr lang="en-AU" sz="2000" b="0" i="0" dirty="0">
                <a:solidFill>
                  <a:schemeClr val="accent1"/>
                </a:solidFill>
                <a:effectLst/>
                <a:latin typeface="arial" panose="020B0604020202020204" pitchFamily="34" charset="0"/>
              </a:rPr>
              <a:t>ptimizer</a:t>
            </a:r>
            <a:endParaRPr lang="en-US" dirty="0">
              <a:solidFill>
                <a:schemeClr val="accent1"/>
              </a:solidFill>
            </a:endParaRPr>
          </a:p>
        </p:txBody>
      </p:sp>
      <p:sp>
        <p:nvSpPr>
          <p:cNvPr id="3" name="TextBox 2">
            <a:extLst>
              <a:ext uri="{FF2B5EF4-FFF2-40B4-BE49-F238E27FC236}">
                <a16:creationId xmlns:a16="http://schemas.microsoft.com/office/drawing/2014/main" id="{A1C439FF-3749-320F-F111-E21C0F4A9EAB}"/>
              </a:ext>
            </a:extLst>
          </p:cNvPr>
          <p:cNvSpPr txBox="1"/>
          <p:nvPr/>
        </p:nvSpPr>
        <p:spPr>
          <a:xfrm>
            <a:off x="3254188" y="1746415"/>
            <a:ext cx="747320" cy="369332"/>
          </a:xfrm>
          <a:prstGeom prst="rect">
            <a:avLst/>
          </a:prstGeom>
          <a:noFill/>
        </p:spPr>
        <p:txBody>
          <a:bodyPr wrap="none" rtlCol="0">
            <a:spAutoFit/>
          </a:bodyPr>
          <a:lstStyle/>
          <a:p>
            <a:r>
              <a:rPr lang="en-US" dirty="0"/>
              <a:t>L = w</a:t>
            </a:r>
            <a:r>
              <a:rPr lang="en-US" baseline="30000" dirty="0"/>
              <a:t>2</a:t>
            </a:r>
            <a:endParaRPr lang="en-US" dirty="0"/>
          </a:p>
        </p:txBody>
      </p:sp>
    </p:spTree>
    <p:extLst>
      <p:ext uri="{BB962C8B-B14F-4D97-AF65-F5344CB8AC3E}">
        <p14:creationId xmlns:p14="http://schemas.microsoft.com/office/powerpoint/2010/main" val="21693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06EF-85D1-CAB9-3D1F-3A49E387C538}"/>
              </a:ext>
            </a:extLst>
          </p:cNvPr>
          <p:cNvSpPr>
            <a:spLocks noGrp="1"/>
          </p:cNvSpPr>
          <p:nvPr>
            <p:ph type="title"/>
          </p:nvPr>
        </p:nvSpPr>
        <p:spPr>
          <a:xfrm>
            <a:off x="838200" y="632178"/>
            <a:ext cx="10515600" cy="1058510"/>
          </a:xfrm>
        </p:spPr>
        <p:txBody>
          <a:bodyPr>
            <a:normAutofit/>
          </a:bodyPr>
          <a:lstStyle/>
          <a:p>
            <a:r>
              <a:rPr lang="en-US" dirty="0"/>
              <a:t>Training Process – from scratch</a:t>
            </a:r>
          </a:p>
        </p:txBody>
      </p:sp>
      <p:sp>
        <p:nvSpPr>
          <p:cNvPr id="4" name="TextBox 3">
            <a:extLst>
              <a:ext uri="{FF2B5EF4-FFF2-40B4-BE49-F238E27FC236}">
                <a16:creationId xmlns:a16="http://schemas.microsoft.com/office/drawing/2014/main" id="{F0490A6A-368C-1EB4-0B41-C3756F54D5BA}"/>
              </a:ext>
            </a:extLst>
          </p:cNvPr>
          <p:cNvSpPr txBox="1"/>
          <p:nvPr/>
        </p:nvSpPr>
        <p:spPr>
          <a:xfrm>
            <a:off x="1330385" y="1789300"/>
            <a:ext cx="8419170" cy="4524315"/>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1600" dirty="0">
                <a:solidFill>
                  <a:schemeClr val="accent6">
                    <a:lumMod val="75000"/>
                  </a:schemeClr>
                </a:solidFill>
                <a:latin typeface="Menlo" panose="020B0609030804020204" pitchFamily="49" charset="0"/>
                <a:ea typeface="Menlo" panose="020B0609030804020204" pitchFamily="49" charset="0"/>
                <a:cs typeface="Menlo" panose="020B0609030804020204" pitchFamily="49" charset="0"/>
              </a:rPr>
              <a:t># Initialize parameters</a:t>
            </a:r>
          </a:p>
          <a:p>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w</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torch</a:t>
            </a:r>
            <a:r>
              <a:rPr lang="en-AU" sz="1600" b="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.normal</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0</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0.01</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size</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2</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1</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requires_grad</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000FF"/>
                </a:solidFill>
                <a:effectLst/>
                <a:latin typeface="Menlo" panose="020B0609030804020204" pitchFamily="49" charset="0"/>
                <a:ea typeface="Menlo" panose="020B0609030804020204" pitchFamily="49" charset="0"/>
                <a:cs typeface="Menlo" panose="020B0609030804020204" pitchFamily="49" charset="0"/>
              </a:rPr>
              <a:t>True</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b</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torch</a:t>
            </a:r>
            <a:r>
              <a:rPr lang="en-AU" sz="1600" b="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.zeros</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1</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requires_grad</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000FF"/>
                </a:solidFill>
                <a:effectLst/>
                <a:latin typeface="Menlo" panose="020B0609030804020204" pitchFamily="49" charset="0"/>
                <a:ea typeface="Menlo" panose="020B0609030804020204" pitchFamily="49" charset="0"/>
                <a:cs typeface="Menlo" panose="020B0609030804020204" pitchFamily="49" charset="0"/>
              </a:rPr>
              <a:t>True</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endParaRPr lang="en-AU" sz="1600" b="0" dirty="0">
              <a:effectLst/>
              <a:latin typeface="Menlo" panose="020B0609030804020204" pitchFamily="49" charset="0"/>
              <a:ea typeface="Menlo" panose="020B0609030804020204" pitchFamily="49" charset="0"/>
              <a:cs typeface="Menlo" panose="020B0609030804020204" pitchFamily="49" charset="0"/>
            </a:endParaRPr>
          </a:p>
          <a:p>
            <a:r>
              <a:rPr lang="en-US" sz="1600" dirty="0">
                <a:solidFill>
                  <a:schemeClr val="accent6">
                    <a:lumMod val="75000"/>
                  </a:schemeClr>
                </a:solidFill>
                <a:latin typeface="Menlo" panose="020B0609030804020204" pitchFamily="49" charset="0"/>
                <a:ea typeface="Menlo" panose="020B0609030804020204" pitchFamily="49" charset="0"/>
                <a:cs typeface="Menlo" panose="020B0609030804020204" pitchFamily="49" charset="0"/>
              </a:rPr>
              <a:t># Define the model:</a:t>
            </a:r>
          </a:p>
          <a:p>
            <a:r>
              <a:rPr lang="en-AU" sz="1600" b="0" dirty="0">
                <a:solidFill>
                  <a:srgbClr val="0000FF"/>
                </a:solidFill>
                <a:effectLst/>
                <a:latin typeface="Menlo" panose="020B0609030804020204" pitchFamily="49" charset="0"/>
                <a:ea typeface="Menlo" panose="020B0609030804020204" pitchFamily="49" charset="0"/>
                <a:cs typeface="Menlo" panose="020B0609030804020204" pitchFamily="49" charset="0"/>
              </a:rPr>
              <a:t>def</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795E26"/>
                </a:solidFill>
                <a:effectLst/>
                <a:latin typeface="Menlo" panose="020B0609030804020204" pitchFamily="49" charset="0"/>
                <a:ea typeface="Menlo" panose="020B0609030804020204" pitchFamily="49" charset="0"/>
                <a:cs typeface="Menlo" panose="020B0609030804020204" pitchFamily="49" charset="0"/>
              </a:rPr>
              <a:t>linreg</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X</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w</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b</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r>
              <a:rPr lang="en-AU" sz="1600" b="0" dirty="0">
                <a:solidFill>
                  <a:srgbClr val="AF00DB"/>
                </a:solidFill>
                <a:effectLst/>
                <a:latin typeface="Menlo" panose="020B0609030804020204" pitchFamily="49" charset="0"/>
                <a:ea typeface="Menlo" panose="020B0609030804020204" pitchFamily="49" charset="0"/>
                <a:cs typeface="Menlo" panose="020B0609030804020204" pitchFamily="49" charset="0"/>
              </a:rPr>
              <a:t>	return</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torch</a:t>
            </a:r>
            <a:r>
              <a:rPr lang="en-AU" sz="1600" b="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.matmul</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X</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w</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b</a:t>
            </a:r>
            <a:endPar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endParaRPr>
          </a:p>
          <a:p>
            <a:endParaRPr lang="en-AU" sz="1600" b="0" dirty="0">
              <a:effectLst/>
              <a:latin typeface="Menlo" panose="020B0609030804020204" pitchFamily="49" charset="0"/>
              <a:ea typeface="Menlo" panose="020B0609030804020204" pitchFamily="49" charset="0"/>
              <a:cs typeface="Menlo" panose="020B0609030804020204" pitchFamily="49" charset="0"/>
            </a:endParaRPr>
          </a:p>
          <a:p>
            <a:r>
              <a:rPr lang="en-US" sz="1600" dirty="0">
                <a:solidFill>
                  <a:schemeClr val="accent6">
                    <a:lumMod val="75000"/>
                  </a:schemeClr>
                </a:solidFill>
                <a:latin typeface="Menlo" panose="020B0609030804020204" pitchFamily="49" charset="0"/>
                <a:ea typeface="Menlo" panose="020B0609030804020204" pitchFamily="49" charset="0"/>
                <a:cs typeface="Menlo" panose="020B0609030804020204" pitchFamily="49" charset="0"/>
              </a:rPr>
              <a:t># Define loss function:</a:t>
            </a:r>
          </a:p>
          <a:p>
            <a:r>
              <a:rPr lang="en-AU" sz="1600" b="0" dirty="0">
                <a:solidFill>
                  <a:srgbClr val="0000FF"/>
                </a:solidFill>
                <a:effectLst/>
                <a:latin typeface="Menlo" panose="020B0609030804020204" pitchFamily="49" charset="0"/>
                <a:ea typeface="Menlo" panose="020B0609030804020204" pitchFamily="49" charset="0"/>
                <a:cs typeface="Menlo" panose="020B0609030804020204" pitchFamily="49" charset="0"/>
              </a:rPr>
              <a:t>def</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squared_loss</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y_hat</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a:solidFill>
                  <a:srgbClr val="001080"/>
                </a:solidFill>
                <a:effectLst/>
                <a:latin typeface="Menlo" panose="020B0609030804020204" pitchFamily="49" charset="0"/>
                <a:ea typeface="Menlo" panose="020B0609030804020204" pitchFamily="49" charset="0"/>
                <a:cs typeface="Menlo" panose="020B0609030804020204" pitchFamily="49" charset="0"/>
              </a:rPr>
              <a:t>y</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r>
              <a:rPr lang="en-AU" sz="1600" b="0" dirty="0">
                <a:solidFill>
                  <a:srgbClr val="AF00DB"/>
                </a:solidFill>
                <a:effectLst/>
                <a:latin typeface="Menlo" panose="020B0609030804020204" pitchFamily="49" charset="0"/>
                <a:ea typeface="Menlo" panose="020B0609030804020204" pitchFamily="49" charset="0"/>
                <a:cs typeface="Menlo" panose="020B0609030804020204" pitchFamily="49" charset="0"/>
              </a:rPr>
              <a:t>	return</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y_hat</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y</a:t>
            </a:r>
            <a:r>
              <a:rPr lang="en-AU" sz="1600" b="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.reshape</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AU" sz="1600" b="0" dirty="0" err="1">
                <a:solidFill>
                  <a:srgbClr val="001080"/>
                </a:solidFill>
                <a:effectLst/>
                <a:latin typeface="Menlo" panose="020B0609030804020204" pitchFamily="49" charset="0"/>
                <a:ea typeface="Menlo" panose="020B0609030804020204" pitchFamily="49" charset="0"/>
                <a:cs typeface="Menlo" panose="020B0609030804020204" pitchFamily="49" charset="0"/>
              </a:rPr>
              <a:t>y_hat</a:t>
            </a:r>
            <a:r>
              <a:rPr lang="en-AU" sz="1600" b="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.shape</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2</a:t>
            </a:r>
            <a:r>
              <a:rPr lang="en-AU" sz="1600" b="0"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AU" sz="1600" b="0" dirty="0">
                <a:solidFill>
                  <a:srgbClr val="098658"/>
                </a:solidFill>
                <a:effectLst/>
                <a:latin typeface="Menlo" panose="020B0609030804020204" pitchFamily="49" charset="0"/>
                <a:ea typeface="Menlo" panose="020B0609030804020204" pitchFamily="49" charset="0"/>
                <a:cs typeface="Menlo" panose="020B0609030804020204" pitchFamily="49" charset="0"/>
              </a:rPr>
              <a:t>2</a:t>
            </a:r>
          </a:p>
          <a:p>
            <a:endParaRPr lang="en-AU" sz="1600" dirty="0">
              <a:solidFill>
                <a:srgbClr val="098658"/>
              </a:solidFill>
              <a:latin typeface="Menlo" panose="020B0609030804020204" pitchFamily="49" charset="0"/>
              <a:ea typeface="Menlo" panose="020B0609030804020204" pitchFamily="49" charset="0"/>
              <a:cs typeface="Menlo" panose="020B0609030804020204" pitchFamily="49" charset="0"/>
            </a:endParaRPr>
          </a:p>
          <a:p>
            <a:r>
              <a:rPr lang="en-AU" sz="1600" b="0" dirty="0">
                <a:solidFill>
                  <a:schemeClr val="accent6">
                    <a:lumMod val="75000"/>
                  </a:schemeClr>
                </a:solidFill>
                <a:effectLst/>
                <a:latin typeface="Menlo" panose="020B0609030804020204" pitchFamily="49" charset="0"/>
                <a:ea typeface="Menlo" panose="020B0609030804020204" pitchFamily="49" charset="0"/>
                <a:cs typeface="Menlo" panose="020B0609030804020204" pitchFamily="49" charset="0"/>
              </a:rPr>
              <a:t># Define optimizer</a:t>
            </a:r>
          </a:p>
          <a:p>
            <a:r>
              <a:rPr lang="en-AU" sz="1600" b="0" dirty="0">
                <a:solidFill>
                  <a:srgbClr val="0000FF"/>
                </a:solidFill>
                <a:effectLst/>
                <a:latin typeface="Menlo" panose="020B0609030804020204" pitchFamily="49" charset="0"/>
              </a:rPr>
              <a:t>def</a:t>
            </a:r>
            <a:r>
              <a:rPr lang="en-AU" sz="1600" b="0" dirty="0">
                <a:solidFill>
                  <a:srgbClr val="000000"/>
                </a:solidFill>
                <a:effectLst/>
                <a:latin typeface="Menlo" panose="020B0609030804020204" pitchFamily="49" charset="0"/>
              </a:rPr>
              <a:t> </a:t>
            </a:r>
            <a:r>
              <a:rPr lang="en-AU" sz="1600" b="0" dirty="0" err="1">
                <a:solidFill>
                  <a:srgbClr val="795E26"/>
                </a:solidFill>
                <a:effectLst/>
                <a:latin typeface="Menlo" panose="020B0609030804020204" pitchFamily="49" charset="0"/>
              </a:rPr>
              <a:t>sgd</a:t>
            </a:r>
            <a:r>
              <a:rPr lang="en-AU" sz="1600" b="0" dirty="0">
                <a:solidFill>
                  <a:srgbClr val="000000"/>
                </a:solidFill>
                <a:effectLst/>
                <a:latin typeface="Menlo" panose="020B0609030804020204" pitchFamily="49" charset="0"/>
              </a:rPr>
              <a:t>(</a:t>
            </a:r>
            <a:r>
              <a:rPr lang="en-AU" sz="1600" b="0" dirty="0">
                <a:solidFill>
                  <a:srgbClr val="001080"/>
                </a:solidFill>
                <a:effectLst/>
                <a:latin typeface="Menlo" panose="020B0609030804020204" pitchFamily="49" charset="0"/>
              </a:rPr>
              <a:t>params</a:t>
            </a:r>
            <a:r>
              <a:rPr lang="en-AU" sz="1600" b="0" dirty="0">
                <a:solidFill>
                  <a:srgbClr val="000000"/>
                </a:solidFill>
                <a:effectLst/>
                <a:latin typeface="Menlo" panose="020B0609030804020204" pitchFamily="49" charset="0"/>
              </a:rPr>
              <a:t>, </a:t>
            </a:r>
            <a:r>
              <a:rPr lang="en-AU" sz="1600" b="0" dirty="0" err="1">
                <a:solidFill>
                  <a:srgbClr val="001080"/>
                </a:solidFill>
                <a:effectLst/>
                <a:latin typeface="Menlo" panose="020B0609030804020204" pitchFamily="49" charset="0"/>
              </a:rPr>
              <a:t>lr</a:t>
            </a:r>
            <a:r>
              <a:rPr lang="en-AU" sz="1600" b="0" dirty="0">
                <a:solidFill>
                  <a:srgbClr val="000000"/>
                </a:solidFill>
                <a:effectLst/>
                <a:latin typeface="Menlo" panose="020B0609030804020204" pitchFamily="49" charset="0"/>
              </a:rPr>
              <a:t>, </a:t>
            </a:r>
            <a:r>
              <a:rPr lang="en-AU" sz="1600" b="0" dirty="0" err="1">
                <a:solidFill>
                  <a:srgbClr val="001080"/>
                </a:solidFill>
                <a:effectLst/>
                <a:latin typeface="Menlo" panose="020B0609030804020204" pitchFamily="49" charset="0"/>
              </a:rPr>
              <a:t>batch_size</a:t>
            </a:r>
            <a:r>
              <a:rPr lang="en-AU" sz="1600" b="0" dirty="0">
                <a:solidFill>
                  <a:srgbClr val="001080"/>
                </a:solidFill>
                <a:effectLst/>
                <a:latin typeface="Menlo" panose="020B0609030804020204" pitchFamily="49" charset="0"/>
              </a:rPr>
              <a:t>):</a:t>
            </a:r>
            <a:endParaRPr lang="en-AU" sz="1600" b="0" dirty="0">
              <a:solidFill>
                <a:srgbClr val="000000"/>
              </a:solidFill>
              <a:effectLst/>
              <a:latin typeface="Menlo" panose="020B0609030804020204" pitchFamily="49" charset="0"/>
            </a:endParaRPr>
          </a:p>
          <a:p>
            <a:r>
              <a:rPr lang="en-AU" sz="1600" b="0" dirty="0">
                <a:solidFill>
                  <a:srgbClr val="AF00DB"/>
                </a:solidFill>
                <a:effectLst/>
                <a:latin typeface="Menlo" panose="020B0609030804020204" pitchFamily="49" charset="0"/>
              </a:rPr>
              <a:t>	with</a:t>
            </a:r>
            <a:r>
              <a:rPr lang="en-AU" sz="1600" b="0" dirty="0">
                <a:solidFill>
                  <a:srgbClr val="000000"/>
                </a:solidFill>
                <a:effectLst/>
                <a:latin typeface="Menlo" panose="020B0609030804020204" pitchFamily="49" charset="0"/>
              </a:rPr>
              <a:t> </a:t>
            </a:r>
            <a:r>
              <a:rPr lang="en-AU" sz="1600" b="0" dirty="0" err="1">
                <a:solidFill>
                  <a:srgbClr val="267F99"/>
                </a:solidFill>
                <a:effectLst/>
                <a:latin typeface="Menlo" panose="020B0609030804020204" pitchFamily="49" charset="0"/>
              </a:rPr>
              <a:t>torch</a:t>
            </a:r>
            <a:r>
              <a:rPr lang="en-AU" sz="1600" b="0" dirty="0" err="1">
                <a:solidFill>
                  <a:srgbClr val="000000"/>
                </a:solidFill>
                <a:effectLst/>
                <a:latin typeface="Menlo" panose="020B0609030804020204" pitchFamily="49" charset="0"/>
              </a:rPr>
              <a:t>.no_grad</a:t>
            </a:r>
            <a:r>
              <a:rPr lang="en-AU" sz="1600" b="0" dirty="0">
                <a:solidFill>
                  <a:srgbClr val="000000"/>
                </a:solidFill>
                <a:effectLst/>
                <a:latin typeface="Menlo" panose="020B0609030804020204" pitchFamily="49" charset="0"/>
              </a:rPr>
              <a:t>():</a:t>
            </a:r>
          </a:p>
          <a:p>
            <a:r>
              <a:rPr lang="en-AU" sz="1600" b="0" dirty="0">
                <a:solidFill>
                  <a:srgbClr val="AF00DB"/>
                </a:solidFill>
                <a:effectLst/>
                <a:latin typeface="Menlo" panose="020B0609030804020204" pitchFamily="49" charset="0"/>
              </a:rPr>
              <a:t>		for</a:t>
            </a:r>
            <a:r>
              <a:rPr lang="en-AU" sz="1600" b="0" dirty="0">
                <a:solidFill>
                  <a:srgbClr val="000000"/>
                </a:solidFill>
                <a:effectLst/>
                <a:latin typeface="Menlo" panose="020B0609030804020204" pitchFamily="49" charset="0"/>
              </a:rPr>
              <a:t> </a:t>
            </a:r>
            <a:r>
              <a:rPr lang="en-AU" sz="1600" b="0" dirty="0">
                <a:solidFill>
                  <a:srgbClr val="001080"/>
                </a:solidFill>
                <a:effectLst/>
                <a:latin typeface="Menlo" panose="020B0609030804020204" pitchFamily="49" charset="0"/>
              </a:rPr>
              <a:t>param</a:t>
            </a:r>
            <a:r>
              <a:rPr lang="en-AU" sz="1600" b="0" dirty="0">
                <a:solidFill>
                  <a:srgbClr val="000000"/>
                </a:solidFill>
                <a:effectLst/>
                <a:latin typeface="Menlo" panose="020B0609030804020204" pitchFamily="49" charset="0"/>
              </a:rPr>
              <a:t> </a:t>
            </a:r>
            <a:r>
              <a:rPr lang="en-AU" sz="1600" b="0" dirty="0">
                <a:solidFill>
                  <a:srgbClr val="AF00DB"/>
                </a:solidFill>
                <a:effectLst/>
                <a:latin typeface="Menlo" panose="020B0609030804020204" pitchFamily="49" charset="0"/>
              </a:rPr>
              <a:t>in</a:t>
            </a:r>
            <a:r>
              <a:rPr lang="en-AU" sz="1600" b="0" dirty="0">
                <a:solidFill>
                  <a:srgbClr val="000000"/>
                </a:solidFill>
                <a:effectLst/>
                <a:latin typeface="Menlo" panose="020B0609030804020204" pitchFamily="49" charset="0"/>
              </a:rPr>
              <a:t> </a:t>
            </a:r>
            <a:r>
              <a:rPr lang="en-AU" sz="1600" b="0" dirty="0">
                <a:solidFill>
                  <a:srgbClr val="001080"/>
                </a:solidFill>
                <a:effectLst/>
                <a:latin typeface="Menlo" panose="020B0609030804020204" pitchFamily="49" charset="0"/>
              </a:rPr>
              <a:t>params</a:t>
            </a:r>
            <a:r>
              <a:rPr lang="en-AU" sz="1600" b="0" dirty="0">
                <a:solidFill>
                  <a:srgbClr val="000000"/>
                </a:solidFill>
                <a:effectLst/>
                <a:latin typeface="Menlo" panose="020B0609030804020204" pitchFamily="49" charset="0"/>
              </a:rPr>
              <a:t>:</a:t>
            </a:r>
          </a:p>
          <a:p>
            <a:pPr lvl="5"/>
            <a:r>
              <a:rPr lang="en-AU" sz="1600" b="0" dirty="0">
                <a:solidFill>
                  <a:srgbClr val="001080"/>
                </a:solidFill>
                <a:effectLst/>
                <a:latin typeface="Menlo" panose="020B0609030804020204" pitchFamily="49" charset="0"/>
              </a:rPr>
              <a:t>param</a:t>
            </a:r>
            <a:r>
              <a:rPr lang="en-AU" sz="1600" b="0" dirty="0">
                <a:solidFill>
                  <a:srgbClr val="000000"/>
                </a:solidFill>
                <a:effectLst/>
                <a:latin typeface="Menlo" panose="020B0609030804020204" pitchFamily="49" charset="0"/>
              </a:rPr>
              <a:t> -= </a:t>
            </a:r>
            <a:r>
              <a:rPr lang="en-AU" sz="1600" b="0" dirty="0" err="1">
                <a:solidFill>
                  <a:srgbClr val="001080"/>
                </a:solidFill>
                <a:effectLst/>
                <a:latin typeface="Menlo" panose="020B0609030804020204" pitchFamily="49" charset="0"/>
              </a:rPr>
              <a:t>lr</a:t>
            </a:r>
            <a:r>
              <a:rPr lang="en-AU" sz="1600" b="0" dirty="0">
                <a:solidFill>
                  <a:srgbClr val="000000"/>
                </a:solidFill>
                <a:effectLst/>
                <a:latin typeface="Menlo" panose="020B0609030804020204" pitchFamily="49" charset="0"/>
              </a:rPr>
              <a:t> * </a:t>
            </a:r>
            <a:r>
              <a:rPr lang="en-AU" sz="1600" b="0" dirty="0" err="1">
                <a:solidFill>
                  <a:srgbClr val="001080"/>
                </a:solidFill>
                <a:effectLst/>
                <a:latin typeface="Menlo" panose="020B0609030804020204" pitchFamily="49" charset="0"/>
              </a:rPr>
              <a:t>param</a:t>
            </a:r>
            <a:r>
              <a:rPr lang="en-AU" sz="1600" b="0" dirty="0" err="1">
                <a:solidFill>
                  <a:srgbClr val="000000"/>
                </a:solidFill>
                <a:effectLst/>
                <a:latin typeface="Menlo" panose="020B0609030804020204" pitchFamily="49" charset="0"/>
              </a:rPr>
              <a:t>.grad</a:t>
            </a:r>
            <a:r>
              <a:rPr lang="en-AU" sz="1600" b="0" dirty="0">
                <a:solidFill>
                  <a:srgbClr val="000000"/>
                </a:solidFill>
                <a:effectLst/>
                <a:latin typeface="Menlo" panose="020B0609030804020204" pitchFamily="49" charset="0"/>
              </a:rPr>
              <a:t> / </a:t>
            </a:r>
            <a:r>
              <a:rPr lang="en-AU" sz="1600" b="0" dirty="0" err="1">
                <a:solidFill>
                  <a:srgbClr val="001080"/>
                </a:solidFill>
                <a:effectLst/>
                <a:latin typeface="Menlo" panose="020B0609030804020204" pitchFamily="49" charset="0"/>
              </a:rPr>
              <a:t>batch_size</a:t>
            </a:r>
            <a:endParaRPr lang="en-AU" sz="1600" b="0" dirty="0">
              <a:solidFill>
                <a:srgbClr val="000000"/>
              </a:solidFill>
              <a:effectLst/>
              <a:latin typeface="Menlo" panose="020B0609030804020204" pitchFamily="49" charset="0"/>
            </a:endParaRPr>
          </a:p>
          <a:p>
            <a:pPr lvl="5"/>
            <a:r>
              <a:rPr lang="en-AU" sz="1600" b="0" dirty="0" err="1">
                <a:solidFill>
                  <a:srgbClr val="001080"/>
                </a:solidFill>
                <a:effectLst/>
                <a:latin typeface="Menlo" panose="020B0609030804020204" pitchFamily="49" charset="0"/>
              </a:rPr>
              <a:t>param</a:t>
            </a:r>
            <a:r>
              <a:rPr lang="en-AU" sz="1600" b="0" dirty="0" err="1">
                <a:solidFill>
                  <a:srgbClr val="000000"/>
                </a:solidFill>
                <a:effectLst/>
                <a:latin typeface="Menlo" panose="020B0609030804020204" pitchFamily="49" charset="0"/>
              </a:rPr>
              <a:t>.grad.zero</a:t>
            </a:r>
            <a:r>
              <a:rPr lang="en-AU" sz="1600" b="0" dirty="0">
                <a:solidFill>
                  <a:srgbClr val="000000"/>
                </a:solidFill>
                <a:effectLst/>
                <a:latin typeface="Menlo" panose="020B0609030804020204" pitchFamily="49" charset="0"/>
              </a:rPr>
              <a:t>_()</a:t>
            </a:r>
          </a:p>
        </p:txBody>
      </p:sp>
    </p:spTree>
    <p:extLst>
      <p:ext uri="{BB962C8B-B14F-4D97-AF65-F5344CB8AC3E}">
        <p14:creationId xmlns:p14="http://schemas.microsoft.com/office/powerpoint/2010/main" val="377706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6E51-89BF-A710-21B2-2B1BAFB6AF3E}"/>
              </a:ext>
            </a:extLst>
          </p:cNvPr>
          <p:cNvSpPr>
            <a:spLocks noGrp="1"/>
          </p:cNvSpPr>
          <p:nvPr>
            <p:ph type="title"/>
          </p:nvPr>
        </p:nvSpPr>
        <p:spPr>
          <a:xfrm>
            <a:off x="838200" y="681037"/>
            <a:ext cx="10515600" cy="1009651"/>
          </a:xfrm>
        </p:spPr>
        <p:txBody>
          <a:bodyPr/>
          <a:lstStyle/>
          <a:p>
            <a:r>
              <a:rPr lang="en-US" dirty="0"/>
              <a:t>Training Process (Cont.)</a:t>
            </a:r>
          </a:p>
        </p:txBody>
      </p:sp>
      <p:sp>
        <p:nvSpPr>
          <p:cNvPr id="3" name="Content Placeholder 2">
            <a:extLst>
              <a:ext uri="{FF2B5EF4-FFF2-40B4-BE49-F238E27FC236}">
                <a16:creationId xmlns:a16="http://schemas.microsoft.com/office/drawing/2014/main" id="{E5E5F312-BEA1-F360-2CCE-F837D86F16F8}"/>
              </a:ext>
            </a:extLst>
          </p:cNvPr>
          <p:cNvSpPr>
            <a:spLocks noGrp="1"/>
          </p:cNvSpPr>
          <p:nvPr>
            <p:ph idx="1"/>
          </p:nvPr>
        </p:nvSpPr>
        <p:spPr>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62500" lnSpcReduction="20000"/>
          </a:bodyPr>
          <a:lstStyle/>
          <a:p>
            <a:pPr marL="0" indent="0">
              <a:buNone/>
            </a:pPr>
            <a:r>
              <a:rPr lang="en-US" dirty="0">
                <a:solidFill>
                  <a:schemeClr val="accent6">
                    <a:lumMod val="75000"/>
                  </a:schemeClr>
                </a:solidFill>
                <a:latin typeface="Menlo" panose="020B0609030804020204" pitchFamily="49" charset="0"/>
                <a:ea typeface="Menlo" panose="020B0609030804020204" pitchFamily="49" charset="0"/>
                <a:cs typeface="Menlo" panose="020B0609030804020204" pitchFamily="49" charset="0"/>
              </a:rPr>
              <a:t># hyperparameters</a:t>
            </a:r>
          </a:p>
          <a:p>
            <a:pPr marL="0" indent="0">
              <a:buNone/>
            </a:pPr>
            <a:r>
              <a:rPr lang="en-AU" b="0" dirty="0" err="1">
                <a:solidFill>
                  <a:srgbClr val="001080"/>
                </a:solidFill>
                <a:effectLst/>
                <a:latin typeface="Menlo" panose="020B0609030804020204" pitchFamily="49" charset="0"/>
              </a:rPr>
              <a:t>lr</a:t>
            </a:r>
            <a:r>
              <a:rPr lang="en-AU" b="0" dirty="0">
                <a:solidFill>
                  <a:srgbClr val="000000"/>
                </a:solidFill>
                <a:effectLst/>
                <a:latin typeface="Menlo" panose="020B0609030804020204" pitchFamily="49" charset="0"/>
              </a:rPr>
              <a:t> = </a:t>
            </a:r>
            <a:r>
              <a:rPr lang="en-AU" b="0" dirty="0">
                <a:solidFill>
                  <a:srgbClr val="098658"/>
                </a:solidFill>
                <a:effectLst/>
                <a:latin typeface="Menlo" panose="020B0609030804020204" pitchFamily="49" charset="0"/>
              </a:rPr>
              <a:t>0.03</a:t>
            </a:r>
            <a:endParaRPr lang="en-AU" b="0" dirty="0">
              <a:solidFill>
                <a:srgbClr val="000000"/>
              </a:solidFill>
              <a:effectLst/>
              <a:latin typeface="Menlo" panose="020B0609030804020204" pitchFamily="49" charset="0"/>
            </a:endParaRPr>
          </a:p>
          <a:p>
            <a:pPr marL="0" indent="0">
              <a:buNone/>
            </a:pPr>
            <a:r>
              <a:rPr lang="en-AU" b="0" dirty="0" err="1">
                <a:solidFill>
                  <a:srgbClr val="001080"/>
                </a:solidFill>
                <a:effectLst/>
                <a:latin typeface="Menlo" panose="020B0609030804020204" pitchFamily="49" charset="0"/>
              </a:rPr>
              <a:t>num_epochs</a:t>
            </a:r>
            <a:r>
              <a:rPr lang="en-AU" b="0" dirty="0">
                <a:solidFill>
                  <a:srgbClr val="000000"/>
                </a:solidFill>
                <a:effectLst/>
                <a:latin typeface="Menlo" panose="020B0609030804020204" pitchFamily="49" charset="0"/>
              </a:rPr>
              <a:t> = </a:t>
            </a:r>
            <a:r>
              <a:rPr lang="en-AU" b="0" dirty="0">
                <a:solidFill>
                  <a:srgbClr val="098658"/>
                </a:solidFill>
                <a:effectLst/>
                <a:latin typeface="Menlo" panose="020B0609030804020204" pitchFamily="49" charset="0"/>
              </a:rPr>
              <a:t>3</a:t>
            </a:r>
            <a:endParaRPr lang="en-AU" b="0" dirty="0">
              <a:solidFill>
                <a:srgbClr val="000000"/>
              </a:solidFill>
              <a:effectLst/>
              <a:latin typeface="Menlo" panose="020B0609030804020204" pitchFamily="49" charset="0"/>
            </a:endParaRPr>
          </a:p>
          <a:p>
            <a:pPr marL="0" indent="0">
              <a:buNone/>
            </a:pPr>
            <a:r>
              <a:rPr lang="en-AU" b="0" dirty="0">
                <a:solidFill>
                  <a:srgbClr val="001080"/>
                </a:solidFill>
                <a:effectLst/>
                <a:latin typeface="Menlo" panose="020B0609030804020204" pitchFamily="49" charset="0"/>
              </a:rPr>
              <a:t>net</a:t>
            </a:r>
            <a:r>
              <a:rPr lang="en-AU" b="0" dirty="0">
                <a:solidFill>
                  <a:srgbClr val="000000"/>
                </a:solidFill>
                <a:effectLst/>
                <a:latin typeface="Menlo" panose="020B0609030804020204" pitchFamily="49" charset="0"/>
              </a:rPr>
              <a:t> = </a:t>
            </a:r>
            <a:r>
              <a:rPr lang="en-AU" b="0" dirty="0" err="1">
                <a:solidFill>
                  <a:srgbClr val="795E26"/>
                </a:solidFill>
                <a:effectLst/>
                <a:latin typeface="Menlo" panose="020B0609030804020204" pitchFamily="49" charset="0"/>
              </a:rPr>
              <a:t>linreg</a:t>
            </a:r>
            <a:endParaRPr lang="en-AU" b="0" dirty="0">
              <a:solidFill>
                <a:srgbClr val="000000"/>
              </a:solidFill>
              <a:effectLst/>
              <a:latin typeface="Menlo" panose="020B0609030804020204" pitchFamily="49" charset="0"/>
            </a:endParaRPr>
          </a:p>
          <a:p>
            <a:pPr marL="0" indent="0">
              <a:buNone/>
            </a:pPr>
            <a:r>
              <a:rPr lang="en-AU" b="0" dirty="0">
                <a:solidFill>
                  <a:srgbClr val="001080"/>
                </a:solidFill>
                <a:effectLst/>
                <a:latin typeface="Menlo" panose="020B0609030804020204" pitchFamily="49" charset="0"/>
              </a:rPr>
              <a:t>loss</a:t>
            </a:r>
            <a:r>
              <a:rPr lang="en-AU" b="0" dirty="0">
                <a:solidFill>
                  <a:srgbClr val="000000"/>
                </a:solidFill>
                <a:effectLst/>
                <a:latin typeface="Menlo" panose="020B0609030804020204" pitchFamily="49" charset="0"/>
              </a:rPr>
              <a:t> = </a:t>
            </a:r>
            <a:r>
              <a:rPr lang="en-AU" b="0" dirty="0" err="1">
                <a:solidFill>
                  <a:srgbClr val="795E26"/>
                </a:solidFill>
                <a:effectLst/>
                <a:latin typeface="Menlo" panose="020B0609030804020204" pitchFamily="49" charset="0"/>
              </a:rPr>
              <a:t>squared_loss</a:t>
            </a:r>
            <a:endParaRPr lang="en-AU" b="0" dirty="0">
              <a:solidFill>
                <a:srgbClr val="000000"/>
              </a:solidFill>
              <a:effectLst/>
              <a:latin typeface="Menlo" panose="020B0609030804020204" pitchFamily="49" charset="0"/>
            </a:endParaRPr>
          </a:p>
          <a:p>
            <a:pPr marL="0" indent="0">
              <a:buNone/>
            </a:pPr>
            <a:r>
              <a:rPr lang="en-US" dirty="0">
                <a:solidFill>
                  <a:schemeClr val="accent6">
                    <a:lumMod val="75000"/>
                  </a:schemeClr>
                </a:solidFill>
                <a:latin typeface="Menlo" panose="020B0609030804020204" pitchFamily="49" charset="0"/>
                <a:ea typeface="Menlo" panose="020B0609030804020204" pitchFamily="49" charset="0"/>
                <a:cs typeface="Menlo" panose="020B0609030804020204" pitchFamily="49" charset="0"/>
              </a:rPr>
              <a:t># train the model</a:t>
            </a:r>
          </a:p>
          <a:p>
            <a:pPr marL="0" indent="0">
              <a:buNone/>
            </a:pPr>
            <a:r>
              <a:rPr lang="en-AU" b="0" dirty="0">
                <a:solidFill>
                  <a:srgbClr val="AF00DB"/>
                </a:solidFill>
                <a:effectLst/>
                <a:latin typeface="Menlo" panose="020B0609030804020204" pitchFamily="49" charset="0"/>
              </a:rPr>
              <a:t>for</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epoch</a:t>
            </a:r>
            <a:r>
              <a:rPr lang="en-AU" b="0" dirty="0">
                <a:solidFill>
                  <a:srgbClr val="000000"/>
                </a:solidFill>
                <a:effectLst/>
                <a:latin typeface="Menlo" panose="020B0609030804020204" pitchFamily="49" charset="0"/>
              </a:rPr>
              <a:t> </a:t>
            </a:r>
            <a:r>
              <a:rPr lang="en-AU" b="0" dirty="0">
                <a:solidFill>
                  <a:srgbClr val="AF00DB"/>
                </a:solidFill>
                <a:effectLst/>
                <a:latin typeface="Menlo" panose="020B0609030804020204" pitchFamily="49" charset="0"/>
              </a:rPr>
              <a:t>in</a:t>
            </a:r>
            <a:r>
              <a:rPr lang="en-AU" b="0" dirty="0">
                <a:solidFill>
                  <a:srgbClr val="000000"/>
                </a:solidFill>
                <a:effectLst/>
                <a:latin typeface="Menlo" panose="020B0609030804020204" pitchFamily="49" charset="0"/>
              </a:rPr>
              <a:t> </a:t>
            </a:r>
            <a:r>
              <a:rPr lang="en-AU" b="0" dirty="0">
                <a:solidFill>
                  <a:srgbClr val="267F99"/>
                </a:solidFill>
                <a:effectLst/>
                <a:latin typeface="Menlo" panose="020B0609030804020204" pitchFamily="49" charset="0"/>
              </a:rPr>
              <a:t>range</a:t>
            </a:r>
            <a:r>
              <a:rPr lang="en-AU" b="0" dirty="0">
                <a:solidFill>
                  <a:srgbClr val="000000"/>
                </a:solidFill>
                <a:effectLst/>
                <a:latin typeface="Menlo" panose="020B0609030804020204" pitchFamily="49" charset="0"/>
              </a:rPr>
              <a:t>(</a:t>
            </a:r>
            <a:r>
              <a:rPr lang="en-AU" b="0" dirty="0" err="1">
                <a:solidFill>
                  <a:srgbClr val="001080"/>
                </a:solidFill>
                <a:effectLst/>
                <a:latin typeface="Menlo" panose="020B0609030804020204" pitchFamily="49" charset="0"/>
              </a:rPr>
              <a:t>num_epochs</a:t>
            </a:r>
            <a:r>
              <a:rPr lang="en-AU" b="0" dirty="0">
                <a:solidFill>
                  <a:srgbClr val="000000"/>
                </a:solidFill>
                <a:effectLst/>
                <a:latin typeface="Menlo" panose="020B0609030804020204" pitchFamily="49" charset="0"/>
              </a:rPr>
              <a:t>):</a:t>
            </a:r>
          </a:p>
          <a:p>
            <a:pPr marL="0" indent="0">
              <a:buNone/>
            </a:pPr>
            <a:r>
              <a:rPr lang="en-AU" b="0" dirty="0">
                <a:solidFill>
                  <a:srgbClr val="AF00DB"/>
                </a:solidFill>
                <a:effectLst/>
                <a:latin typeface="Menlo" panose="020B0609030804020204" pitchFamily="49" charset="0"/>
              </a:rPr>
              <a:t>	for</a:t>
            </a:r>
            <a:r>
              <a:rPr lang="en-AU" b="0" dirty="0">
                <a:solidFill>
                  <a:srgbClr val="000000"/>
                </a:solidFill>
                <a:effectLst/>
                <a:latin typeface="Menlo" panose="020B0609030804020204" pitchFamily="49" charset="0"/>
              </a:rPr>
              <a:t> </a:t>
            </a:r>
            <a:r>
              <a:rPr lang="en-AU" b="0" dirty="0">
                <a:solidFill>
                  <a:srgbClr val="0070C1"/>
                </a:solidFill>
                <a:effectLst/>
                <a:latin typeface="Menlo" panose="020B0609030804020204" pitchFamily="49" charset="0"/>
              </a:rPr>
              <a:t>X</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y</a:t>
            </a:r>
            <a:r>
              <a:rPr lang="en-AU" b="0" dirty="0">
                <a:solidFill>
                  <a:srgbClr val="000000"/>
                </a:solidFill>
                <a:effectLst/>
                <a:latin typeface="Menlo" panose="020B0609030804020204" pitchFamily="49" charset="0"/>
              </a:rPr>
              <a:t> </a:t>
            </a:r>
            <a:r>
              <a:rPr lang="en-AU" b="0" dirty="0">
                <a:solidFill>
                  <a:srgbClr val="AF00DB"/>
                </a:solidFill>
                <a:effectLst/>
                <a:latin typeface="Menlo" panose="020B0609030804020204" pitchFamily="49" charset="0"/>
              </a:rPr>
              <a:t>in</a:t>
            </a:r>
            <a:r>
              <a:rPr lang="en-AU" b="0" dirty="0">
                <a:solidFill>
                  <a:srgbClr val="000000"/>
                </a:solidFill>
                <a:effectLst/>
                <a:latin typeface="Menlo" panose="020B0609030804020204" pitchFamily="49" charset="0"/>
              </a:rPr>
              <a:t> </a:t>
            </a:r>
            <a:r>
              <a:rPr lang="en-AU" b="0" dirty="0" err="1">
                <a:solidFill>
                  <a:srgbClr val="795E26"/>
                </a:solidFill>
                <a:effectLst/>
                <a:latin typeface="Menlo" panose="020B0609030804020204" pitchFamily="49" charset="0"/>
              </a:rPr>
              <a:t>data_iter</a:t>
            </a:r>
            <a:r>
              <a:rPr lang="en-AU" b="0" dirty="0">
                <a:solidFill>
                  <a:srgbClr val="000000"/>
                </a:solidFill>
                <a:effectLst/>
                <a:latin typeface="Menlo" panose="020B0609030804020204" pitchFamily="49" charset="0"/>
              </a:rPr>
              <a:t>(</a:t>
            </a:r>
            <a:r>
              <a:rPr lang="en-AU" b="0" dirty="0" err="1">
                <a:solidFill>
                  <a:srgbClr val="001080"/>
                </a:solidFill>
                <a:effectLst/>
                <a:latin typeface="Menlo" panose="020B0609030804020204" pitchFamily="49" charset="0"/>
              </a:rPr>
              <a:t>batch_size</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features</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labels</a:t>
            </a:r>
            <a:r>
              <a:rPr lang="en-AU" b="0" dirty="0">
                <a:solidFill>
                  <a:srgbClr val="000000"/>
                </a:solidFill>
                <a:effectLst/>
                <a:latin typeface="Menlo" panose="020B0609030804020204" pitchFamily="49" charset="0"/>
              </a:rPr>
              <a:t>):</a:t>
            </a:r>
          </a:p>
          <a:p>
            <a:pPr marL="0" indent="0">
              <a:buNone/>
            </a:pPr>
            <a:r>
              <a:rPr lang="en-AU" b="0" dirty="0">
                <a:solidFill>
                  <a:srgbClr val="001080"/>
                </a:solidFill>
                <a:effectLst/>
                <a:latin typeface="Menlo" panose="020B0609030804020204" pitchFamily="49" charset="0"/>
              </a:rPr>
              <a:t>		l</a:t>
            </a:r>
            <a:r>
              <a:rPr lang="en-AU" b="0" dirty="0">
                <a:solidFill>
                  <a:srgbClr val="000000"/>
                </a:solidFill>
                <a:effectLst/>
                <a:latin typeface="Menlo" panose="020B0609030804020204" pitchFamily="49" charset="0"/>
              </a:rPr>
              <a:t> = </a:t>
            </a:r>
            <a:r>
              <a:rPr lang="en-AU" b="0" dirty="0">
                <a:solidFill>
                  <a:srgbClr val="001080"/>
                </a:solidFill>
                <a:effectLst/>
                <a:latin typeface="Menlo" panose="020B0609030804020204" pitchFamily="49" charset="0"/>
              </a:rPr>
              <a:t>loss</a:t>
            </a:r>
            <a:r>
              <a:rPr lang="en-AU" b="0" dirty="0">
                <a:solidFill>
                  <a:srgbClr val="000000"/>
                </a:solidFill>
                <a:effectLst/>
                <a:latin typeface="Menlo" panose="020B0609030804020204" pitchFamily="49" charset="0"/>
              </a:rPr>
              <a:t>(</a:t>
            </a:r>
            <a:r>
              <a:rPr lang="en-AU" b="0" dirty="0">
                <a:solidFill>
                  <a:srgbClr val="001080"/>
                </a:solidFill>
                <a:effectLst/>
                <a:latin typeface="Menlo" panose="020B0609030804020204" pitchFamily="49" charset="0"/>
              </a:rPr>
              <a:t>net</a:t>
            </a:r>
            <a:r>
              <a:rPr lang="en-AU" b="0" dirty="0">
                <a:solidFill>
                  <a:srgbClr val="000000"/>
                </a:solidFill>
                <a:effectLst/>
                <a:latin typeface="Menlo" panose="020B0609030804020204" pitchFamily="49" charset="0"/>
              </a:rPr>
              <a:t>(</a:t>
            </a:r>
            <a:r>
              <a:rPr lang="en-AU" b="0" dirty="0">
                <a:solidFill>
                  <a:srgbClr val="0070C1"/>
                </a:solidFill>
                <a:effectLst/>
                <a:latin typeface="Menlo" panose="020B0609030804020204" pitchFamily="49" charset="0"/>
              </a:rPr>
              <a:t>X</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w</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b</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y</a:t>
            </a:r>
            <a:r>
              <a:rPr lang="en-AU" b="0" dirty="0">
                <a:solidFill>
                  <a:srgbClr val="000000"/>
                </a:solidFill>
                <a:effectLst/>
                <a:latin typeface="Menlo" panose="020B0609030804020204" pitchFamily="49" charset="0"/>
              </a:rPr>
              <a:t>) </a:t>
            </a:r>
          </a:p>
          <a:p>
            <a:pPr marL="0" indent="0">
              <a:buNone/>
            </a:pPr>
            <a:r>
              <a:rPr lang="en-AU" b="0" dirty="0">
                <a:solidFill>
                  <a:srgbClr val="001080"/>
                </a:solidFill>
                <a:effectLst/>
                <a:latin typeface="Menlo" panose="020B0609030804020204" pitchFamily="49" charset="0"/>
              </a:rPr>
              <a:t>		</a:t>
            </a:r>
            <a:r>
              <a:rPr lang="en-AU" b="0" dirty="0" err="1">
                <a:solidFill>
                  <a:srgbClr val="001080"/>
                </a:solidFill>
                <a:effectLst/>
                <a:latin typeface="Menlo" panose="020B0609030804020204" pitchFamily="49" charset="0"/>
              </a:rPr>
              <a:t>l</a:t>
            </a:r>
            <a:r>
              <a:rPr lang="en-AU" b="0" dirty="0" err="1">
                <a:solidFill>
                  <a:srgbClr val="000000"/>
                </a:solidFill>
                <a:effectLst/>
                <a:latin typeface="Menlo" panose="020B0609030804020204" pitchFamily="49" charset="0"/>
              </a:rPr>
              <a:t>.sum</a:t>
            </a:r>
            <a:r>
              <a:rPr lang="en-AU" b="0" dirty="0">
                <a:solidFill>
                  <a:srgbClr val="000000"/>
                </a:solidFill>
                <a:effectLst/>
                <a:latin typeface="Menlo" panose="020B0609030804020204" pitchFamily="49" charset="0"/>
              </a:rPr>
              <a:t>().backward()</a:t>
            </a:r>
          </a:p>
          <a:p>
            <a:pPr marL="0" indent="0">
              <a:buNone/>
            </a:pPr>
            <a:r>
              <a:rPr lang="en-AU" b="0" dirty="0">
                <a:solidFill>
                  <a:srgbClr val="795E26"/>
                </a:solidFill>
                <a:effectLst/>
                <a:latin typeface="Menlo" panose="020B0609030804020204" pitchFamily="49" charset="0"/>
              </a:rPr>
              <a:t>		</a:t>
            </a:r>
            <a:r>
              <a:rPr lang="en-AU" b="0" dirty="0" err="1">
                <a:solidFill>
                  <a:srgbClr val="795E26"/>
                </a:solidFill>
                <a:effectLst/>
                <a:latin typeface="Menlo" panose="020B0609030804020204" pitchFamily="49" charset="0"/>
              </a:rPr>
              <a:t>sgd</a:t>
            </a:r>
            <a:r>
              <a:rPr lang="en-AU" b="0" dirty="0">
                <a:solidFill>
                  <a:srgbClr val="000000"/>
                </a:solidFill>
                <a:effectLst/>
                <a:latin typeface="Menlo" panose="020B0609030804020204" pitchFamily="49" charset="0"/>
              </a:rPr>
              <a:t>([</a:t>
            </a:r>
            <a:r>
              <a:rPr lang="en-AU" b="0" dirty="0">
                <a:solidFill>
                  <a:srgbClr val="001080"/>
                </a:solidFill>
                <a:effectLst/>
                <a:latin typeface="Menlo" panose="020B0609030804020204" pitchFamily="49" charset="0"/>
              </a:rPr>
              <a:t>w</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b</a:t>
            </a:r>
            <a:r>
              <a:rPr lang="en-AU" b="0" dirty="0">
                <a:solidFill>
                  <a:srgbClr val="000000"/>
                </a:solidFill>
                <a:effectLst/>
                <a:latin typeface="Menlo" panose="020B0609030804020204" pitchFamily="49" charset="0"/>
              </a:rPr>
              <a:t>], </a:t>
            </a:r>
            <a:r>
              <a:rPr lang="en-AU" b="0" dirty="0" err="1">
                <a:solidFill>
                  <a:srgbClr val="001080"/>
                </a:solidFill>
                <a:effectLst/>
                <a:latin typeface="Menlo" panose="020B0609030804020204" pitchFamily="49" charset="0"/>
              </a:rPr>
              <a:t>lr</a:t>
            </a:r>
            <a:r>
              <a:rPr lang="en-AU" b="0" dirty="0">
                <a:solidFill>
                  <a:srgbClr val="000000"/>
                </a:solidFill>
                <a:effectLst/>
                <a:latin typeface="Menlo" panose="020B0609030804020204" pitchFamily="49" charset="0"/>
              </a:rPr>
              <a:t>, </a:t>
            </a:r>
            <a:r>
              <a:rPr lang="en-AU" b="0" dirty="0" err="1">
                <a:solidFill>
                  <a:srgbClr val="001080"/>
                </a:solidFill>
                <a:effectLst/>
                <a:latin typeface="Menlo" panose="020B0609030804020204" pitchFamily="49" charset="0"/>
              </a:rPr>
              <a:t>batch_size</a:t>
            </a:r>
            <a:r>
              <a:rPr lang="en-AU" b="0" dirty="0">
                <a:solidFill>
                  <a:srgbClr val="000000"/>
                </a:solidFill>
                <a:effectLst/>
                <a:latin typeface="Menlo" panose="020B0609030804020204" pitchFamily="49" charset="0"/>
              </a:rPr>
              <a:t>)</a:t>
            </a:r>
            <a:endParaRPr lang="zh-CN" altLang="en-US" b="0" dirty="0">
              <a:solidFill>
                <a:srgbClr val="000000"/>
              </a:solidFill>
              <a:effectLst/>
              <a:latin typeface="Menlo" panose="020B0609030804020204" pitchFamily="49" charset="0"/>
            </a:endParaRPr>
          </a:p>
          <a:p>
            <a:pPr marL="0" indent="0">
              <a:buNone/>
            </a:pPr>
            <a:r>
              <a:rPr lang="en-AU" b="0" dirty="0">
                <a:solidFill>
                  <a:srgbClr val="AF00DB"/>
                </a:solidFill>
                <a:effectLst/>
                <a:latin typeface="Menlo" panose="020B0609030804020204" pitchFamily="49" charset="0"/>
              </a:rPr>
              <a:t>	with</a:t>
            </a:r>
            <a:r>
              <a:rPr lang="en-AU" b="0" dirty="0">
                <a:solidFill>
                  <a:srgbClr val="000000"/>
                </a:solidFill>
                <a:effectLst/>
                <a:latin typeface="Menlo" panose="020B0609030804020204" pitchFamily="49" charset="0"/>
              </a:rPr>
              <a:t> </a:t>
            </a:r>
            <a:r>
              <a:rPr lang="en-AU" b="0" dirty="0" err="1">
                <a:solidFill>
                  <a:srgbClr val="267F99"/>
                </a:solidFill>
                <a:effectLst/>
                <a:latin typeface="Menlo" panose="020B0609030804020204" pitchFamily="49" charset="0"/>
              </a:rPr>
              <a:t>torch</a:t>
            </a:r>
            <a:r>
              <a:rPr lang="en-AU" b="0" dirty="0" err="1">
                <a:solidFill>
                  <a:srgbClr val="000000"/>
                </a:solidFill>
                <a:effectLst/>
                <a:latin typeface="Menlo" panose="020B0609030804020204" pitchFamily="49" charset="0"/>
              </a:rPr>
              <a:t>.no_grad</a:t>
            </a:r>
            <a:r>
              <a:rPr lang="en-AU" b="0" dirty="0">
                <a:solidFill>
                  <a:srgbClr val="000000"/>
                </a:solidFill>
                <a:effectLst/>
                <a:latin typeface="Menlo" panose="020B0609030804020204" pitchFamily="49" charset="0"/>
              </a:rPr>
              <a:t>():</a:t>
            </a:r>
          </a:p>
          <a:p>
            <a:pPr marL="0" indent="0">
              <a:buNone/>
            </a:pPr>
            <a:r>
              <a:rPr lang="en-AU" b="0" dirty="0">
                <a:solidFill>
                  <a:srgbClr val="001080"/>
                </a:solidFill>
                <a:effectLst/>
                <a:latin typeface="Menlo" panose="020B0609030804020204" pitchFamily="49" charset="0"/>
              </a:rPr>
              <a:t>		</a:t>
            </a:r>
            <a:r>
              <a:rPr lang="en-AU" b="0" dirty="0" err="1">
                <a:solidFill>
                  <a:srgbClr val="001080"/>
                </a:solidFill>
                <a:effectLst/>
                <a:latin typeface="Menlo" panose="020B0609030804020204" pitchFamily="49" charset="0"/>
              </a:rPr>
              <a:t>train_l</a:t>
            </a:r>
            <a:r>
              <a:rPr lang="en-AU" b="0" dirty="0">
                <a:solidFill>
                  <a:srgbClr val="000000"/>
                </a:solidFill>
                <a:effectLst/>
                <a:latin typeface="Menlo" panose="020B0609030804020204" pitchFamily="49" charset="0"/>
              </a:rPr>
              <a:t> = </a:t>
            </a:r>
            <a:r>
              <a:rPr lang="en-AU" b="0" dirty="0">
                <a:solidFill>
                  <a:srgbClr val="001080"/>
                </a:solidFill>
                <a:effectLst/>
                <a:latin typeface="Menlo" panose="020B0609030804020204" pitchFamily="49" charset="0"/>
              </a:rPr>
              <a:t>loss</a:t>
            </a:r>
            <a:r>
              <a:rPr lang="en-AU" b="0" dirty="0">
                <a:solidFill>
                  <a:srgbClr val="000000"/>
                </a:solidFill>
                <a:effectLst/>
                <a:latin typeface="Menlo" panose="020B0609030804020204" pitchFamily="49" charset="0"/>
              </a:rPr>
              <a:t>(</a:t>
            </a:r>
            <a:r>
              <a:rPr lang="en-AU" b="0" dirty="0">
                <a:solidFill>
                  <a:srgbClr val="001080"/>
                </a:solidFill>
                <a:effectLst/>
                <a:latin typeface="Menlo" panose="020B0609030804020204" pitchFamily="49" charset="0"/>
              </a:rPr>
              <a:t>net</a:t>
            </a:r>
            <a:r>
              <a:rPr lang="en-AU" b="0" dirty="0">
                <a:solidFill>
                  <a:srgbClr val="000000"/>
                </a:solidFill>
                <a:effectLst/>
                <a:latin typeface="Menlo" panose="020B0609030804020204" pitchFamily="49" charset="0"/>
              </a:rPr>
              <a:t>(</a:t>
            </a:r>
            <a:r>
              <a:rPr lang="en-AU" b="0" dirty="0">
                <a:solidFill>
                  <a:srgbClr val="001080"/>
                </a:solidFill>
                <a:effectLst/>
                <a:latin typeface="Menlo" panose="020B0609030804020204" pitchFamily="49" charset="0"/>
              </a:rPr>
              <a:t>features</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w</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b</a:t>
            </a:r>
            <a:r>
              <a:rPr lang="en-AU" b="0" dirty="0">
                <a:solidFill>
                  <a:srgbClr val="000000"/>
                </a:solidFill>
                <a:effectLst/>
                <a:latin typeface="Menlo" panose="020B0609030804020204" pitchFamily="49" charset="0"/>
              </a:rPr>
              <a:t>), </a:t>
            </a:r>
            <a:r>
              <a:rPr lang="en-AU" b="0" dirty="0">
                <a:solidFill>
                  <a:srgbClr val="001080"/>
                </a:solidFill>
                <a:effectLst/>
                <a:latin typeface="Menlo" panose="020B0609030804020204" pitchFamily="49" charset="0"/>
              </a:rPr>
              <a:t>labels</a:t>
            </a:r>
            <a:r>
              <a:rPr lang="en-AU" b="0" dirty="0">
                <a:solidFill>
                  <a:srgbClr val="000000"/>
                </a:solidFill>
                <a:effectLst/>
                <a:latin typeface="Menlo" panose="020B0609030804020204" pitchFamily="49" charset="0"/>
              </a:rPr>
              <a:t>)</a:t>
            </a:r>
          </a:p>
          <a:p>
            <a:pPr marL="0" indent="0">
              <a:buNone/>
            </a:pPr>
            <a:endParaRPr lang="en-US" dirty="0"/>
          </a:p>
        </p:txBody>
      </p:sp>
    </p:spTree>
    <p:extLst>
      <p:ext uri="{BB962C8B-B14F-4D97-AF65-F5344CB8AC3E}">
        <p14:creationId xmlns:p14="http://schemas.microsoft.com/office/powerpoint/2010/main" val="295220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635F2-0085-4A47-A891-A8AC7FAD88F8}"/>
              </a:ext>
            </a:extLst>
          </p:cNvPr>
          <p:cNvPicPr>
            <a:picLocks noChangeAspect="1"/>
          </p:cNvPicPr>
          <p:nvPr/>
        </p:nvPicPr>
        <p:blipFill rotWithShape="1">
          <a:blip r:embed="rId2"/>
          <a:srcRect l="2697" r="20110"/>
          <a:stretch/>
        </p:blipFill>
        <p:spPr>
          <a:xfrm>
            <a:off x="0" y="1716614"/>
            <a:ext cx="12192000" cy="2193637"/>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14</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14025"/>
            <a:ext cx="12231962" cy="2889910"/>
            <a:chOff x="-497017" y="667633"/>
            <a:chExt cx="12231962" cy="2889910"/>
          </a:xfrm>
        </p:grpSpPr>
        <p:sp>
          <p:nvSpPr>
            <p:cNvPr id="23" name="Rectangle 22">
              <a:extLst>
                <a:ext uri="{FF2B5EF4-FFF2-40B4-BE49-F238E27FC236}">
                  <a16:creationId xmlns:a16="http://schemas.microsoft.com/office/drawing/2014/main" id="{1CC66C84-C0BE-404F-B473-57DF416E7348}"/>
                </a:ext>
              </a:extLst>
            </p:cNvPr>
            <p:cNvSpPr/>
            <p:nvPr/>
          </p:nvSpPr>
          <p:spPr>
            <a:xfrm>
              <a:off x="-497017" y="667633"/>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664C8-3C46-8F45-8BF9-B14C7FA24472}"/>
                </a:ext>
              </a:extLst>
            </p:cNvPr>
            <p:cNvSpPr/>
            <p:nvPr/>
          </p:nvSpPr>
          <p:spPr>
            <a:xfrm>
              <a:off x="-497016" y="1351730"/>
              <a:ext cx="12192000" cy="2205813"/>
            </a:xfrm>
            <a:prstGeom prst="rect">
              <a:avLst/>
            </a:prstGeom>
            <a:gradFill flip="none" rotWithShape="1">
              <a:gsLst>
                <a:gs pos="0">
                  <a:schemeClr val="accent1">
                    <a:lumMod val="0"/>
                    <a:lumOff val="100000"/>
                    <a:alpha val="0"/>
                  </a:schemeClr>
                </a:gs>
                <a:gs pos="68000">
                  <a:schemeClr val="tx1">
                    <a:alpha val="41544"/>
                    <a:lumMod val="59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alphaModFix/>
              <a:lum bright="100000" contrast="100000"/>
              <a:extLst>
                <a:ext uri="{96DAC541-7B7A-43D3-8B79-37D633B846F1}">
                  <asvg:svgBlip xmlns:asvg="http://schemas.microsoft.com/office/drawing/2016/SVG/main" r:embed="rId4"/>
                </a:ext>
              </a:extLst>
            </a:blip>
            <a:srcRect b="23443"/>
            <a:stretch/>
          </p:blipFill>
          <p:spPr>
            <a:xfrm>
              <a:off x="-457055" y="2683086"/>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1579508" y="2601347"/>
            <a:ext cx="3337773" cy="646331"/>
          </a:xfrm>
          <a:prstGeom prst="rect">
            <a:avLst/>
          </a:prstGeom>
        </p:spPr>
        <p:txBody>
          <a:bodyPr wrap="none">
            <a:spAutoFit/>
          </a:bodyPr>
          <a:lstStyle/>
          <a:p>
            <a:r>
              <a:rPr lang="en-US" sz="3600" b="1" dirty="0">
                <a:solidFill>
                  <a:schemeClr val="bg1"/>
                </a:solidFill>
                <a:latin typeface="Titillium Web" pitchFamily="2" charset="77"/>
              </a:rPr>
              <a:t>Text Processing</a:t>
            </a:r>
            <a:endParaRPr lang="en-US" sz="3600" dirty="0">
              <a:solidFill>
                <a:schemeClr val="bg1"/>
              </a:solidFill>
              <a:latin typeface="Titillium Web" pitchFamily="2" charset="77"/>
            </a:endParaRPr>
          </a:p>
        </p:txBody>
      </p:sp>
      <p:sp>
        <p:nvSpPr>
          <p:cNvPr id="2" name="TextBox 1">
            <a:extLst>
              <a:ext uri="{FF2B5EF4-FFF2-40B4-BE49-F238E27FC236}">
                <a16:creationId xmlns:a16="http://schemas.microsoft.com/office/drawing/2014/main" id="{1C03D760-97E3-22F0-7752-80F30DDAE3E0}"/>
              </a:ext>
            </a:extLst>
          </p:cNvPr>
          <p:cNvSpPr txBox="1"/>
          <p:nvPr/>
        </p:nvSpPr>
        <p:spPr>
          <a:xfrm>
            <a:off x="1579508" y="4304276"/>
            <a:ext cx="1749261" cy="1477328"/>
          </a:xfrm>
          <a:prstGeom prst="rect">
            <a:avLst/>
          </a:prstGeom>
          <a:noFill/>
        </p:spPr>
        <p:txBody>
          <a:bodyPr wrap="none" rtlCol="0">
            <a:spAutoFit/>
          </a:bodyPr>
          <a:lstStyle/>
          <a:p>
            <a:pPr marL="285750" indent="-285750">
              <a:buFont typeface="Courier New" panose="02070309020205020404" pitchFamily="49" charset="0"/>
              <a:buChar char="o"/>
            </a:pPr>
            <a:r>
              <a:rPr lang="en-US" dirty="0"/>
              <a:t>Text cleaning</a:t>
            </a:r>
          </a:p>
          <a:p>
            <a:pPr marL="285750" indent="-285750">
              <a:buFont typeface="Courier New" panose="02070309020205020404" pitchFamily="49" charset="0"/>
              <a:buChar char="o"/>
            </a:pPr>
            <a:r>
              <a:rPr lang="en-US" dirty="0"/>
              <a:t>Co-</a:t>
            </a:r>
            <a:r>
              <a:rPr lang="en-US" dirty="0" err="1"/>
              <a:t>occurance</a:t>
            </a:r>
            <a:endParaRPr lang="en-US" dirty="0"/>
          </a:p>
          <a:p>
            <a:pPr marL="285750" indent="-285750">
              <a:buFont typeface="Courier New" panose="02070309020205020404" pitchFamily="49" charset="0"/>
              <a:buChar char="o"/>
            </a:pPr>
            <a:r>
              <a:rPr lang="en-US" dirty="0"/>
              <a:t>Word2vec</a:t>
            </a:r>
          </a:p>
          <a:p>
            <a:pPr marL="742950" lvl="1" indent="-285750">
              <a:buFont typeface="Courier New" panose="02070309020205020404" pitchFamily="49" charset="0"/>
              <a:buChar char="o"/>
            </a:pPr>
            <a:r>
              <a:rPr lang="en-US" dirty="0"/>
              <a:t>CBOW</a:t>
            </a:r>
          </a:p>
          <a:p>
            <a:endParaRPr lang="en-US" dirty="0"/>
          </a:p>
        </p:txBody>
      </p:sp>
    </p:spTree>
    <p:extLst>
      <p:ext uri="{BB962C8B-B14F-4D97-AF65-F5344CB8AC3E}">
        <p14:creationId xmlns:p14="http://schemas.microsoft.com/office/powerpoint/2010/main" val="2160131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D78F8-CED8-C0CD-2B65-8E13250C553E}"/>
              </a:ext>
            </a:extLst>
          </p:cNvPr>
          <p:cNvSpPr>
            <a:spLocks noGrp="1"/>
          </p:cNvSpPr>
          <p:nvPr>
            <p:ph idx="1"/>
          </p:nvPr>
        </p:nvSpPr>
        <p:spPr>
          <a:xfrm>
            <a:off x="838200" y="2092325"/>
            <a:ext cx="4119282" cy="3770593"/>
          </a:xfrm>
        </p:spPr>
        <p:txBody>
          <a:bodyPr/>
          <a:lstStyle/>
          <a:p>
            <a:r>
              <a:rPr lang="en-US" dirty="0"/>
              <a:t>Data structure</a:t>
            </a:r>
          </a:p>
          <a:p>
            <a:r>
              <a:rPr lang="en-US" dirty="0"/>
              <a:t>Data source</a:t>
            </a:r>
          </a:p>
          <a:p>
            <a:r>
              <a:rPr lang="en-US" dirty="0"/>
              <a:t>Common dirty strings:</a:t>
            </a:r>
          </a:p>
          <a:p>
            <a:pPr lvl="1">
              <a:buFont typeface="Courier New" panose="02070309020205020404" pitchFamily="49" charset="0"/>
              <a:buChar char="o"/>
            </a:pPr>
            <a:r>
              <a:rPr lang="en-US" dirty="0"/>
              <a:t>HTML tags</a:t>
            </a:r>
          </a:p>
          <a:p>
            <a:pPr lvl="1">
              <a:buFont typeface="Courier New" panose="02070309020205020404" pitchFamily="49" charset="0"/>
              <a:buChar char="o"/>
            </a:pPr>
            <a:r>
              <a:rPr lang="en-US" dirty="0"/>
              <a:t>Human typos</a:t>
            </a:r>
          </a:p>
          <a:p>
            <a:pPr lvl="1">
              <a:buFont typeface="Courier New" panose="02070309020205020404" pitchFamily="49" charset="0"/>
              <a:buChar char="o"/>
            </a:pPr>
            <a:r>
              <a:rPr lang="en-US" dirty="0"/>
              <a:t>Data encoding</a:t>
            </a:r>
          </a:p>
          <a:p>
            <a:pPr lvl="1">
              <a:buFont typeface="Courier New" panose="02070309020205020404" pitchFamily="49" charset="0"/>
              <a:buChar char="o"/>
            </a:pPr>
            <a:r>
              <a:rPr lang="en-US" dirty="0"/>
              <a:t>Punctuations</a:t>
            </a:r>
          </a:p>
        </p:txBody>
      </p:sp>
      <p:sp>
        <p:nvSpPr>
          <p:cNvPr id="12" name="Content Placeholder 2">
            <a:extLst>
              <a:ext uri="{FF2B5EF4-FFF2-40B4-BE49-F238E27FC236}">
                <a16:creationId xmlns:a16="http://schemas.microsoft.com/office/drawing/2014/main" id="{FF9D8C10-2FAE-3082-A0CD-835B75F313FC}"/>
              </a:ext>
            </a:extLst>
          </p:cNvPr>
          <p:cNvSpPr txBox="1">
            <a:spLocks/>
          </p:cNvSpPr>
          <p:nvPr/>
        </p:nvSpPr>
        <p:spPr>
          <a:xfrm>
            <a:off x="6096000" y="2012763"/>
            <a:ext cx="5499100" cy="42356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AU" dirty="0"/>
              <a:t>"</a:t>
            </a:r>
            <a:r>
              <a:rPr lang="en-AU" dirty="0">
                <a:solidFill>
                  <a:schemeClr val="accent2"/>
                </a:solidFill>
              </a:rPr>
              <a:t>&lt;b&gt;</a:t>
            </a:r>
            <a:r>
              <a:rPr lang="en-AU" dirty="0"/>
              <a:t>A touching movie</a:t>
            </a:r>
            <a:r>
              <a:rPr lang="en-AU" dirty="0">
                <a:solidFill>
                  <a:schemeClr val="accent2"/>
                </a:solidFill>
              </a:rPr>
              <a:t>!!\n&lt;/b&gt;</a:t>
            </a:r>
            <a:r>
              <a:rPr lang="en-AU" dirty="0"/>
              <a:t> It is full of emotions and wonderful acting</a:t>
            </a:r>
            <a:r>
              <a:rPr lang="en-AU" dirty="0">
                <a:solidFill>
                  <a:schemeClr val="accent2"/>
                </a:solidFill>
              </a:rPr>
              <a:t>\n\n\n.&lt;</a:t>
            </a:r>
            <a:r>
              <a:rPr lang="en-AU" dirty="0" err="1">
                <a:solidFill>
                  <a:schemeClr val="accent2"/>
                </a:solidFill>
              </a:rPr>
              <a:t>br</a:t>
            </a:r>
            <a:r>
              <a:rPr lang="en-AU" dirty="0">
                <a:solidFill>
                  <a:schemeClr val="accent2"/>
                </a:solidFill>
              </a:rPr>
              <a:t>&gt; </a:t>
            </a:r>
            <a:r>
              <a:rPr lang="en-AU" dirty="0"/>
              <a:t>I could have sat through it a second time.”</a:t>
            </a:r>
          </a:p>
          <a:p>
            <a:pPr marL="0" indent="0">
              <a:buNone/>
            </a:pPr>
            <a:endParaRPr lang="en-AU" dirty="0"/>
          </a:p>
          <a:p>
            <a:pPr marL="0" indent="0">
              <a:buNone/>
            </a:pPr>
            <a:endParaRPr lang="en-AU" dirty="0"/>
          </a:p>
          <a:p>
            <a:pPr marL="0" indent="0">
              <a:buNone/>
            </a:pPr>
            <a:endParaRPr lang="en-AU" dirty="0"/>
          </a:p>
          <a:p>
            <a:pPr>
              <a:buFont typeface="Wingdings" pitchFamily="2" charset="2"/>
              <a:buChar char="Ø"/>
            </a:pPr>
            <a:r>
              <a:rPr lang="en-AU" dirty="0"/>
              <a:t>“A touching movie It is full of emotions and wonderful acting I could have sat through it a second time” </a:t>
            </a:r>
          </a:p>
          <a:p>
            <a:endParaRPr lang="en-US" dirty="0"/>
          </a:p>
        </p:txBody>
      </p:sp>
      <p:grpSp>
        <p:nvGrpSpPr>
          <p:cNvPr id="13" name="Group 12">
            <a:extLst>
              <a:ext uri="{FF2B5EF4-FFF2-40B4-BE49-F238E27FC236}">
                <a16:creationId xmlns:a16="http://schemas.microsoft.com/office/drawing/2014/main" id="{6D4BF5B4-46E7-B935-6B6D-1959611D0FCA}"/>
              </a:ext>
            </a:extLst>
          </p:cNvPr>
          <p:cNvGrpSpPr/>
          <p:nvPr/>
        </p:nvGrpSpPr>
        <p:grpSpPr>
          <a:xfrm>
            <a:off x="838200" y="995082"/>
            <a:ext cx="10515600" cy="620806"/>
            <a:chOff x="838200" y="995082"/>
            <a:chExt cx="10515600" cy="620806"/>
          </a:xfrm>
        </p:grpSpPr>
        <p:sp>
          <p:nvSpPr>
            <p:cNvPr id="14" name="Round Diagonal Corner of Rectangle 13">
              <a:extLst>
                <a:ext uri="{FF2B5EF4-FFF2-40B4-BE49-F238E27FC236}">
                  <a16:creationId xmlns:a16="http://schemas.microsoft.com/office/drawing/2014/main" id="{7C147FCF-5243-EB68-014B-9DC0242659B1}"/>
                </a:ext>
              </a:extLst>
            </p:cNvPr>
            <p:cNvSpPr/>
            <p:nvPr/>
          </p:nvSpPr>
          <p:spPr>
            <a:xfrm>
              <a:off x="838200" y="995082"/>
              <a:ext cx="1775012" cy="62080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grpSp>
          <p:nvGrpSpPr>
            <p:cNvPr id="15" name="Group 14">
              <a:extLst>
                <a:ext uri="{FF2B5EF4-FFF2-40B4-BE49-F238E27FC236}">
                  <a16:creationId xmlns:a16="http://schemas.microsoft.com/office/drawing/2014/main" id="{7CB81D38-5DD9-4E24-EB60-F8F6F97F9428}"/>
                </a:ext>
              </a:extLst>
            </p:cNvPr>
            <p:cNvGrpSpPr/>
            <p:nvPr/>
          </p:nvGrpSpPr>
          <p:grpSpPr>
            <a:xfrm>
              <a:off x="2761129" y="995082"/>
              <a:ext cx="8592671" cy="620806"/>
              <a:chOff x="2761129" y="995082"/>
              <a:chExt cx="8592671" cy="620806"/>
            </a:xfrm>
          </p:grpSpPr>
          <p:sp>
            <p:nvSpPr>
              <p:cNvPr id="16" name="Round Diagonal Corner of Rectangle 15">
                <a:extLst>
                  <a:ext uri="{FF2B5EF4-FFF2-40B4-BE49-F238E27FC236}">
                    <a16:creationId xmlns:a16="http://schemas.microsoft.com/office/drawing/2014/main" id="{74374606-C537-A882-ED5E-78419890DD19}"/>
                  </a:ext>
                </a:extLst>
              </p:cNvPr>
              <p:cNvSpPr/>
              <p:nvPr/>
            </p:nvSpPr>
            <p:spPr>
              <a:xfrm>
                <a:off x="3532093" y="995082"/>
                <a:ext cx="1775012"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Tokenisation</a:t>
                </a:r>
                <a:endParaRPr lang="en-US" dirty="0"/>
              </a:p>
            </p:txBody>
          </p:sp>
          <p:sp>
            <p:nvSpPr>
              <p:cNvPr id="17" name="Round Diagonal Corner of Rectangle 16">
                <a:extLst>
                  <a:ext uri="{FF2B5EF4-FFF2-40B4-BE49-F238E27FC236}">
                    <a16:creationId xmlns:a16="http://schemas.microsoft.com/office/drawing/2014/main" id="{FBC3A077-631C-D9DB-C7F3-FFBF94E1FB0C}"/>
                  </a:ext>
                </a:extLst>
              </p:cNvPr>
              <p:cNvSpPr/>
              <p:nvPr/>
            </p:nvSpPr>
            <p:spPr>
              <a:xfrm>
                <a:off x="6225986" y="995082"/>
                <a:ext cx="2250138"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Stopwords</a:t>
                </a:r>
                <a:r>
                  <a:rPr lang="en-US" dirty="0"/>
                  <a:t> Removal</a:t>
                </a:r>
              </a:p>
            </p:txBody>
          </p:sp>
          <p:sp>
            <p:nvSpPr>
              <p:cNvPr id="18" name="Round Diagonal Corner of Rectangle 17">
                <a:extLst>
                  <a:ext uri="{FF2B5EF4-FFF2-40B4-BE49-F238E27FC236}">
                    <a16:creationId xmlns:a16="http://schemas.microsoft.com/office/drawing/2014/main" id="{12F43956-DF22-3CD7-BE86-8D54C2D069EF}"/>
                  </a:ext>
                </a:extLst>
              </p:cNvPr>
              <p:cNvSpPr/>
              <p:nvPr/>
            </p:nvSpPr>
            <p:spPr>
              <a:xfrm>
                <a:off x="9578788" y="995082"/>
                <a:ext cx="1775012"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Lemmatization/Stemming</a:t>
                </a:r>
              </a:p>
            </p:txBody>
          </p:sp>
          <p:sp>
            <p:nvSpPr>
              <p:cNvPr id="19" name="Right Arrow 18">
                <a:extLst>
                  <a:ext uri="{FF2B5EF4-FFF2-40B4-BE49-F238E27FC236}">
                    <a16:creationId xmlns:a16="http://schemas.microsoft.com/office/drawing/2014/main" id="{2EF85899-9AA8-543F-5918-F9A99820E603}"/>
                  </a:ext>
                </a:extLst>
              </p:cNvPr>
              <p:cNvSpPr/>
              <p:nvPr/>
            </p:nvSpPr>
            <p:spPr>
              <a:xfrm>
                <a:off x="2761129"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A8DADDB-2085-7A83-B2E6-D7926E7FCE92}"/>
                  </a:ext>
                </a:extLst>
              </p:cNvPr>
              <p:cNvSpPr/>
              <p:nvPr/>
            </p:nvSpPr>
            <p:spPr>
              <a:xfrm>
                <a:off x="5459505"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FEC578A8-5EAD-B92F-A19A-653EE237DE93}"/>
                  </a:ext>
                </a:extLst>
              </p:cNvPr>
              <p:cNvSpPr/>
              <p:nvPr/>
            </p:nvSpPr>
            <p:spPr>
              <a:xfrm>
                <a:off x="8709208"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Down Arrow Callout 22">
            <a:extLst>
              <a:ext uri="{FF2B5EF4-FFF2-40B4-BE49-F238E27FC236}">
                <a16:creationId xmlns:a16="http://schemas.microsoft.com/office/drawing/2014/main" id="{0F024F7A-2AAA-7C69-0BA5-FA350193B00A}"/>
              </a:ext>
            </a:extLst>
          </p:cNvPr>
          <p:cNvSpPr/>
          <p:nvPr/>
        </p:nvSpPr>
        <p:spPr>
          <a:xfrm>
            <a:off x="7222562" y="3438431"/>
            <a:ext cx="2973292" cy="1206500"/>
          </a:xfrm>
          <a:prstGeom prst="downArrowCallou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Python string functions</a:t>
            </a:r>
          </a:p>
          <a:p>
            <a:r>
              <a:rPr lang="en-US" dirty="0">
                <a:solidFill>
                  <a:schemeClr val="bg1"/>
                </a:solidFill>
              </a:rPr>
              <a:t>Regular expression – Regex</a:t>
            </a:r>
          </a:p>
        </p:txBody>
      </p:sp>
    </p:spTree>
    <p:extLst>
      <p:ext uri="{BB962C8B-B14F-4D97-AF65-F5344CB8AC3E}">
        <p14:creationId xmlns:p14="http://schemas.microsoft.com/office/powerpoint/2010/main" val="15031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D311E-62D0-39BE-D878-B5637A7F4240}"/>
              </a:ext>
            </a:extLst>
          </p:cNvPr>
          <p:cNvSpPr>
            <a:spLocks noGrp="1"/>
          </p:cNvSpPr>
          <p:nvPr>
            <p:ph idx="1"/>
          </p:nvPr>
        </p:nvSpPr>
        <p:spPr>
          <a:xfrm>
            <a:off x="2070100" y="2019300"/>
            <a:ext cx="4787900" cy="4114800"/>
          </a:xfrm>
        </p:spPr>
        <p:txBody>
          <a:bodyPr>
            <a:normAutofit fontScale="70000" lnSpcReduction="20000"/>
          </a:bodyPr>
          <a:lstStyle/>
          <a:p>
            <a:pPr>
              <a:lnSpc>
                <a:spcPct val="120000"/>
              </a:lnSpc>
              <a:buFont typeface="Wingdings" pitchFamily="2" charset="2"/>
              <a:buChar char="Ø"/>
            </a:pPr>
            <a:r>
              <a:rPr lang="en-AU" dirty="0"/>
              <a:t>“A touching movie It is full of emotions and wonderful acting I could have sat through it a second time” </a:t>
            </a:r>
          </a:p>
          <a:p>
            <a:pPr>
              <a:lnSpc>
                <a:spcPct val="120000"/>
              </a:lnSpc>
              <a:buFont typeface="Wingdings" pitchFamily="2" charset="2"/>
              <a:buChar char="Ø"/>
            </a:pPr>
            <a:endParaRPr lang="en-US" dirty="0"/>
          </a:p>
          <a:p>
            <a:pPr>
              <a:lnSpc>
                <a:spcPct val="120000"/>
              </a:lnSpc>
              <a:buFont typeface="Wingdings" pitchFamily="2" charset="2"/>
              <a:buChar char="Ø"/>
            </a:pPr>
            <a:endParaRPr lang="en-US" dirty="0"/>
          </a:p>
          <a:p>
            <a:pPr>
              <a:lnSpc>
                <a:spcPct val="120000"/>
              </a:lnSpc>
              <a:buFont typeface="Wingdings" pitchFamily="2" charset="2"/>
              <a:buChar char="Ø"/>
            </a:pPr>
            <a:endParaRPr lang="en-US" dirty="0"/>
          </a:p>
          <a:p>
            <a:pPr>
              <a:lnSpc>
                <a:spcPct val="120000"/>
              </a:lnSpc>
              <a:buFont typeface="Wingdings" pitchFamily="2" charset="2"/>
              <a:buChar char="Ø"/>
            </a:pPr>
            <a:r>
              <a:rPr lang="en-AU" dirty="0"/>
              <a:t>[“a”, “touching”, “movie”, “it”, "is”, “full”, “of”, “emotions”, “and”, “wonderful”, “acting”, “I”, “could”, “have”, “sat”, “through”, “it”, “a”, “second”, “time”] </a:t>
            </a:r>
          </a:p>
        </p:txBody>
      </p:sp>
      <p:grpSp>
        <p:nvGrpSpPr>
          <p:cNvPr id="2" name="Group 1">
            <a:extLst>
              <a:ext uri="{FF2B5EF4-FFF2-40B4-BE49-F238E27FC236}">
                <a16:creationId xmlns:a16="http://schemas.microsoft.com/office/drawing/2014/main" id="{073E34ED-F08B-9259-4BF3-98289CEC0A52}"/>
              </a:ext>
            </a:extLst>
          </p:cNvPr>
          <p:cNvGrpSpPr/>
          <p:nvPr/>
        </p:nvGrpSpPr>
        <p:grpSpPr>
          <a:xfrm>
            <a:off x="838200" y="995082"/>
            <a:ext cx="10515600" cy="620806"/>
            <a:chOff x="838200" y="995082"/>
            <a:chExt cx="10515600" cy="620806"/>
          </a:xfrm>
        </p:grpSpPr>
        <p:sp>
          <p:nvSpPr>
            <p:cNvPr id="4" name="Round Diagonal Corner of Rectangle 3">
              <a:extLst>
                <a:ext uri="{FF2B5EF4-FFF2-40B4-BE49-F238E27FC236}">
                  <a16:creationId xmlns:a16="http://schemas.microsoft.com/office/drawing/2014/main" id="{58D8FC73-1E49-DB85-A9BF-B596645F2387}"/>
                </a:ext>
              </a:extLst>
            </p:cNvPr>
            <p:cNvSpPr/>
            <p:nvPr/>
          </p:nvSpPr>
          <p:spPr>
            <a:xfrm>
              <a:off x="838200" y="995082"/>
              <a:ext cx="1775012"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grpSp>
          <p:nvGrpSpPr>
            <p:cNvPr id="5" name="Group 4">
              <a:extLst>
                <a:ext uri="{FF2B5EF4-FFF2-40B4-BE49-F238E27FC236}">
                  <a16:creationId xmlns:a16="http://schemas.microsoft.com/office/drawing/2014/main" id="{B431E2A2-D1A2-0458-5A1B-0AFB2828DAF9}"/>
                </a:ext>
              </a:extLst>
            </p:cNvPr>
            <p:cNvGrpSpPr/>
            <p:nvPr/>
          </p:nvGrpSpPr>
          <p:grpSpPr>
            <a:xfrm>
              <a:off x="2761129" y="995082"/>
              <a:ext cx="8592671" cy="620806"/>
              <a:chOff x="2761129" y="995082"/>
              <a:chExt cx="8592671" cy="620806"/>
            </a:xfrm>
          </p:grpSpPr>
          <p:sp>
            <p:nvSpPr>
              <p:cNvPr id="6" name="Round Diagonal Corner of Rectangle 5">
                <a:extLst>
                  <a:ext uri="{FF2B5EF4-FFF2-40B4-BE49-F238E27FC236}">
                    <a16:creationId xmlns:a16="http://schemas.microsoft.com/office/drawing/2014/main" id="{2432571E-CB4C-F6FB-BD12-071074797C0A}"/>
                  </a:ext>
                </a:extLst>
              </p:cNvPr>
              <p:cNvSpPr/>
              <p:nvPr/>
            </p:nvSpPr>
            <p:spPr>
              <a:xfrm>
                <a:off x="3532093" y="995082"/>
                <a:ext cx="1775012" cy="62080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Tokenisation</a:t>
                </a:r>
                <a:endParaRPr lang="en-US" dirty="0"/>
              </a:p>
            </p:txBody>
          </p:sp>
          <p:sp>
            <p:nvSpPr>
              <p:cNvPr id="7" name="Round Diagonal Corner of Rectangle 6">
                <a:extLst>
                  <a:ext uri="{FF2B5EF4-FFF2-40B4-BE49-F238E27FC236}">
                    <a16:creationId xmlns:a16="http://schemas.microsoft.com/office/drawing/2014/main" id="{2ABFEB54-C9DF-A61C-0AED-9D723ED2103D}"/>
                  </a:ext>
                </a:extLst>
              </p:cNvPr>
              <p:cNvSpPr/>
              <p:nvPr/>
            </p:nvSpPr>
            <p:spPr>
              <a:xfrm>
                <a:off x="6225986" y="995082"/>
                <a:ext cx="2250138"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Stopwords</a:t>
                </a:r>
                <a:r>
                  <a:rPr lang="en-US" dirty="0"/>
                  <a:t> Removal</a:t>
                </a:r>
              </a:p>
            </p:txBody>
          </p:sp>
          <p:sp>
            <p:nvSpPr>
              <p:cNvPr id="8" name="Round Diagonal Corner of Rectangle 7">
                <a:extLst>
                  <a:ext uri="{FF2B5EF4-FFF2-40B4-BE49-F238E27FC236}">
                    <a16:creationId xmlns:a16="http://schemas.microsoft.com/office/drawing/2014/main" id="{7121170D-E1BD-6532-663D-968869D6D4E3}"/>
                  </a:ext>
                </a:extLst>
              </p:cNvPr>
              <p:cNvSpPr/>
              <p:nvPr/>
            </p:nvSpPr>
            <p:spPr>
              <a:xfrm>
                <a:off x="9578788" y="995082"/>
                <a:ext cx="1775012"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Lemmatization.Stemming</a:t>
                </a:r>
                <a:endParaRPr lang="en-US" dirty="0"/>
              </a:p>
            </p:txBody>
          </p:sp>
          <p:sp>
            <p:nvSpPr>
              <p:cNvPr id="9" name="Right Arrow 8">
                <a:extLst>
                  <a:ext uri="{FF2B5EF4-FFF2-40B4-BE49-F238E27FC236}">
                    <a16:creationId xmlns:a16="http://schemas.microsoft.com/office/drawing/2014/main" id="{5585D31A-2D74-9BB1-B8BC-993D1212B4EE}"/>
                  </a:ext>
                </a:extLst>
              </p:cNvPr>
              <p:cNvSpPr/>
              <p:nvPr/>
            </p:nvSpPr>
            <p:spPr>
              <a:xfrm>
                <a:off x="2761129"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D718F77-0998-C27C-A50D-1AC079771D27}"/>
                  </a:ext>
                </a:extLst>
              </p:cNvPr>
              <p:cNvSpPr/>
              <p:nvPr/>
            </p:nvSpPr>
            <p:spPr>
              <a:xfrm>
                <a:off x="5459505"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D84E400-24F0-62B2-6E36-E3E0389897CD}"/>
                  </a:ext>
                </a:extLst>
              </p:cNvPr>
              <p:cNvSpPr/>
              <p:nvPr/>
            </p:nvSpPr>
            <p:spPr>
              <a:xfrm>
                <a:off x="8709208"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Down Arrow Callout 15">
            <a:extLst>
              <a:ext uri="{FF2B5EF4-FFF2-40B4-BE49-F238E27FC236}">
                <a16:creationId xmlns:a16="http://schemas.microsoft.com/office/drawing/2014/main" id="{DA75212E-B71D-1074-AD63-7AC10EEC4D1A}"/>
              </a:ext>
            </a:extLst>
          </p:cNvPr>
          <p:cNvSpPr/>
          <p:nvPr/>
        </p:nvSpPr>
        <p:spPr>
          <a:xfrm>
            <a:off x="2662890" y="3206750"/>
            <a:ext cx="3296771" cy="1104900"/>
          </a:xfrm>
          <a:prstGeom prst="downArrowCallou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Python string functions</a:t>
            </a:r>
          </a:p>
          <a:p>
            <a:r>
              <a:rPr lang="en-US" dirty="0">
                <a:solidFill>
                  <a:schemeClr val="bg1"/>
                </a:solidFill>
              </a:rPr>
              <a:t>Libraries: </a:t>
            </a:r>
            <a:r>
              <a:rPr lang="en-US" dirty="0" err="1">
                <a:solidFill>
                  <a:schemeClr val="bg1"/>
                </a:solidFill>
              </a:rPr>
              <a:t>Nltk</a:t>
            </a:r>
            <a:r>
              <a:rPr lang="en-US" dirty="0">
                <a:solidFill>
                  <a:schemeClr val="bg1"/>
                </a:solidFill>
              </a:rPr>
              <a:t>, WordNet, Spacy …</a:t>
            </a:r>
          </a:p>
        </p:txBody>
      </p:sp>
    </p:spTree>
    <p:extLst>
      <p:ext uri="{BB962C8B-B14F-4D97-AF65-F5344CB8AC3E}">
        <p14:creationId xmlns:p14="http://schemas.microsoft.com/office/powerpoint/2010/main" val="286327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8E50A-7869-EE13-D544-3408C6A6AACE}"/>
              </a:ext>
            </a:extLst>
          </p:cNvPr>
          <p:cNvSpPr>
            <a:spLocks noGrp="1"/>
          </p:cNvSpPr>
          <p:nvPr>
            <p:ph idx="1"/>
          </p:nvPr>
        </p:nvSpPr>
        <p:spPr>
          <a:xfrm>
            <a:off x="4610100" y="1968501"/>
            <a:ext cx="5994400" cy="4310062"/>
          </a:xfrm>
        </p:spPr>
        <p:txBody>
          <a:bodyPr>
            <a:normAutofit fontScale="92500"/>
          </a:bodyPr>
          <a:lstStyle/>
          <a:p>
            <a:pPr>
              <a:buFont typeface="Wingdings" pitchFamily="2" charset="2"/>
              <a:buChar char="Ø"/>
            </a:pPr>
            <a:r>
              <a:rPr lang="en-AU" dirty="0"/>
              <a:t>[“a”, “touching”, “movie”, “it”, "is”, “full”, “of”, “emotions”, “and”, “wonderful”, “acting”, “I”, “could”, “have”, “sat”, “through”, “it”, “a”, “second”, “time”] </a:t>
            </a:r>
          </a:p>
          <a:p>
            <a:pPr>
              <a:buFont typeface="Wingdings" pitchFamily="2" charset="2"/>
              <a:buChar char="Ø"/>
            </a:pPr>
            <a:endParaRPr lang="en-AU" dirty="0"/>
          </a:p>
          <a:p>
            <a:pPr>
              <a:buFont typeface="Wingdings" pitchFamily="2" charset="2"/>
              <a:buChar char="Ø"/>
            </a:pPr>
            <a:endParaRPr lang="en-AU" dirty="0"/>
          </a:p>
          <a:p>
            <a:pPr>
              <a:buFont typeface="Wingdings" pitchFamily="2" charset="2"/>
              <a:buChar char="Ø"/>
            </a:pPr>
            <a:endParaRPr lang="en-AU" dirty="0"/>
          </a:p>
          <a:p>
            <a:pPr>
              <a:buFont typeface="Wingdings" pitchFamily="2" charset="2"/>
              <a:buChar char="Ø"/>
            </a:pPr>
            <a:r>
              <a:rPr lang="en-AU" dirty="0"/>
              <a:t>[“touching”, “movie”, “full”, “emotions”, “wonderful”, “acting”, “have”, “sat”, “second”, “time”] </a:t>
            </a:r>
          </a:p>
          <a:p>
            <a:pPr>
              <a:buFont typeface="Wingdings" pitchFamily="2" charset="2"/>
              <a:buChar char="Ø"/>
            </a:pPr>
            <a:endParaRPr lang="en-US" dirty="0"/>
          </a:p>
        </p:txBody>
      </p:sp>
      <p:grpSp>
        <p:nvGrpSpPr>
          <p:cNvPr id="6" name="Group 5">
            <a:extLst>
              <a:ext uri="{FF2B5EF4-FFF2-40B4-BE49-F238E27FC236}">
                <a16:creationId xmlns:a16="http://schemas.microsoft.com/office/drawing/2014/main" id="{04BC1A17-A09B-CF78-A898-CF35EF8CEC88}"/>
              </a:ext>
            </a:extLst>
          </p:cNvPr>
          <p:cNvGrpSpPr/>
          <p:nvPr/>
        </p:nvGrpSpPr>
        <p:grpSpPr>
          <a:xfrm>
            <a:off x="838200" y="995082"/>
            <a:ext cx="10515600" cy="620806"/>
            <a:chOff x="838200" y="995082"/>
            <a:chExt cx="10515600" cy="620806"/>
          </a:xfrm>
        </p:grpSpPr>
        <p:sp>
          <p:nvSpPr>
            <p:cNvPr id="7" name="Round Diagonal Corner of Rectangle 6">
              <a:extLst>
                <a:ext uri="{FF2B5EF4-FFF2-40B4-BE49-F238E27FC236}">
                  <a16:creationId xmlns:a16="http://schemas.microsoft.com/office/drawing/2014/main" id="{95FFDB4A-7711-F5B6-AEEF-BAE6E5E7CEBD}"/>
                </a:ext>
              </a:extLst>
            </p:cNvPr>
            <p:cNvSpPr/>
            <p:nvPr/>
          </p:nvSpPr>
          <p:spPr>
            <a:xfrm>
              <a:off x="838200" y="995082"/>
              <a:ext cx="1775012"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grpSp>
          <p:nvGrpSpPr>
            <p:cNvPr id="8" name="Group 7">
              <a:extLst>
                <a:ext uri="{FF2B5EF4-FFF2-40B4-BE49-F238E27FC236}">
                  <a16:creationId xmlns:a16="http://schemas.microsoft.com/office/drawing/2014/main" id="{5576E5F4-82BB-B660-BA55-E354031A67E4}"/>
                </a:ext>
              </a:extLst>
            </p:cNvPr>
            <p:cNvGrpSpPr/>
            <p:nvPr/>
          </p:nvGrpSpPr>
          <p:grpSpPr>
            <a:xfrm>
              <a:off x="2761129" y="995082"/>
              <a:ext cx="8592671" cy="620806"/>
              <a:chOff x="2761129" y="995082"/>
              <a:chExt cx="8592671" cy="620806"/>
            </a:xfrm>
          </p:grpSpPr>
          <p:sp>
            <p:nvSpPr>
              <p:cNvPr id="9" name="Round Diagonal Corner of Rectangle 8">
                <a:extLst>
                  <a:ext uri="{FF2B5EF4-FFF2-40B4-BE49-F238E27FC236}">
                    <a16:creationId xmlns:a16="http://schemas.microsoft.com/office/drawing/2014/main" id="{0D105252-231D-7BA0-F938-17AF8C1AB61C}"/>
                  </a:ext>
                </a:extLst>
              </p:cNvPr>
              <p:cNvSpPr/>
              <p:nvPr/>
            </p:nvSpPr>
            <p:spPr>
              <a:xfrm>
                <a:off x="3532093" y="995082"/>
                <a:ext cx="1775012"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Tokenisation</a:t>
                </a:r>
                <a:endParaRPr lang="en-US" dirty="0"/>
              </a:p>
            </p:txBody>
          </p:sp>
          <p:sp>
            <p:nvSpPr>
              <p:cNvPr id="10" name="Round Diagonal Corner of Rectangle 9">
                <a:extLst>
                  <a:ext uri="{FF2B5EF4-FFF2-40B4-BE49-F238E27FC236}">
                    <a16:creationId xmlns:a16="http://schemas.microsoft.com/office/drawing/2014/main" id="{3CAC428D-EE62-72BA-FED3-4D0402139050}"/>
                  </a:ext>
                </a:extLst>
              </p:cNvPr>
              <p:cNvSpPr/>
              <p:nvPr/>
            </p:nvSpPr>
            <p:spPr>
              <a:xfrm>
                <a:off x="6555440" y="995082"/>
                <a:ext cx="1694327" cy="62080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Stopwords</a:t>
                </a:r>
                <a:r>
                  <a:rPr lang="en-US" dirty="0"/>
                  <a:t> Removal</a:t>
                </a:r>
              </a:p>
            </p:txBody>
          </p:sp>
          <p:sp>
            <p:nvSpPr>
              <p:cNvPr id="11" name="Round Diagonal Corner of Rectangle 10">
                <a:extLst>
                  <a:ext uri="{FF2B5EF4-FFF2-40B4-BE49-F238E27FC236}">
                    <a16:creationId xmlns:a16="http://schemas.microsoft.com/office/drawing/2014/main" id="{7662E8FA-FE3F-C593-8629-57A232D370DD}"/>
                  </a:ext>
                </a:extLst>
              </p:cNvPr>
              <p:cNvSpPr/>
              <p:nvPr/>
            </p:nvSpPr>
            <p:spPr>
              <a:xfrm>
                <a:off x="9578788" y="995082"/>
                <a:ext cx="1775012" cy="6208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Lemmatization/Stemming</a:t>
                </a:r>
              </a:p>
            </p:txBody>
          </p:sp>
          <p:sp>
            <p:nvSpPr>
              <p:cNvPr id="12" name="Right Arrow 11">
                <a:extLst>
                  <a:ext uri="{FF2B5EF4-FFF2-40B4-BE49-F238E27FC236}">
                    <a16:creationId xmlns:a16="http://schemas.microsoft.com/office/drawing/2014/main" id="{F19F4E24-023D-0AEA-C496-AE457B5DCE68}"/>
                  </a:ext>
                </a:extLst>
              </p:cNvPr>
              <p:cNvSpPr/>
              <p:nvPr/>
            </p:nvSpPr>
            <p:spPr>
              <a:xfrm>
                <a:off x="2761129"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8089127-45BF-76CD-3357-6E90490FA77D}"/>
                  </a:ext>
                </a:extLst>
              </p:cNvPr>
              <p:cNvSpPr/>
              <p:nvPr/>
            </p:nvSpPr>
            <p:spPr>
              <a:xfrm>
                <a:off x="5459505"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2C3DD32-1207-2FA7-4188-9535A0F2FC48}"/>
                  </a:ext>
                </a:extLst>
              </p:cNvPr>
              <p:cNvSpPr/>
              <p:nvPr/>
            </p:nvSpPr>
            <p:spPr>
              <a:xfrm>
                <a:off x="8709208"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Down Arrow Callout 14">
            <a:extLst>
              <a:ext uri="{FF2B5EF4-FFF2-40B4-BE49-F238E27FC236}">
                <a16:creationId xmlns:a16="http://schemas.microsoft.com/office/drawing/2014/main" id="{B5052CB2-4317-A24C-2A25-EC7262485975}"/>
              </a:ext>
            </a:extLst>
          </p:cNvPr>
          <p:cNvSpPr/>
          <p:nvPr/>
        </p:nvSpPr>
        <p:spPr>
          <a:xfrm>
            <a:off x="5406463" y="3619500"/>
            <a:ext cx="3854825" cy="1327150"/>
          </a:xfrm>
          <a:prstGeom prst="downArrowCallou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Python string functions (customization)</a:t>
            </a:r>
          </a:p>
          <a:p>
            <a:r>
              <a:rPr lang="en-US" dirty="0">
                <a:solidFill>
                  <a:schemeClr val="bg1"/>
                </a:solidFill>
              </a:rPr>
              <a:t>Libraries: </a:t>
            </a:r>
            <a:r>
              <a:rPr lang="en-US" dirty="0" err="1">
                <a:solidFill>
                  <a:schemeClr val="bg1"/>
                </a:solidFill>
              </a:rPr>
              <a:t>Nltk</a:t>
            </a:r>
            <a:r>
              <a:rPr lang="en-US" dirty="0">
                <a:solidFill>
                  <a:schemeClr val="bg1"/>
                </a:solidFill>
              </a:rPr>
              <a:t>, WordNet, Spacy …</a:t>
            </a:r>
          </a:p>
        </p:txBody>
      </p:sp>
    </p:spTree>
    <p:extLst>
      <p:ext uri="{BB962C8B-B14F-4D97-AF65-F5344CB8AC3E}">
        <p14:creationId xmlns:p14="http://schemas.microsoft.com/office/powerpoint/2010/main" val="343462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C7F4E-3209-D3B1-CFF3-30F946E2858C}"/>
              </a:ext>
            </a:extLst>
          </p:cNvPr>
          <p:cNvSpPr>
            <a:spLocks noGrp="1"/>
          </p:cNvSpPr>
          <p:nvPr>
            <p:ph idx="1"/>
          </p:nvPr>
        </p:nvSpPr>
        <p:spPr>
          <a:xfrm>
            <a:off x="5369420" y="2085509"/>
            <a:ext cx="6565900" cy="4170325"/>
          </a:xfrm>
        </p:spPr>
        <p:txBody>
          <a:bodyPr>
            <a:normAutofit fontScale="77500" lnSpcReduction="20000"/>
          </a:bodyPr>
          <a:lstStyle/>
          <a:p>
            <a:pPr>
              <a:buFont typeface="Wingdings" pitchFamily="2" charset="2"/>
              <a:buChar char="Ø"/>
            </a:pPr>
            <a:r>
              <a:rPr lang="en-AU" dirty="0"/>
              <a:t>[“touching”, “movie”, “full”, “emotions”, “wonderful”, “acting”, “have”, “sat”, “second”, “time”] </a:t>
            </a:r>
          </a:p>
          <a:p>
            <a:pPr>
              <a:buFont typeface="Wingdings" pitchFamily="2" charset="2"/>
              <a:buChar char="Ø"/>
            </a:pPr>
            <a:endParaRPr lang="en-US" dirty="0"/>
          </a:p>
          <a:p>
            <a:pPr>
              <a:buFont typeface="Wingdings" pitchFamily="2" charset="2"/>
              <a:buChar char="Ø"/>
            </a:pPr>
            <a:endParaRPr lang="en-US" dirty="0"/>
          </a:p>
          <a:p>
            <a:endParaRPr lang="en-US" dirty="0"/>
          </a:p>
          <a:p>
            <a:endParaRPr lang="en-US" dirty="0"/>
          </a:p>
          <a:p>
            <a:endParaRPr lang="en-US" dirty="0"/>
          </a:p>
          <a:p>
            <a:pPr>
              <a:buFont typeface="Wingdings" pitchFamily="2" charset="2"/>
              <a:buChar char="Ø"/>
            </a:pPr>
            <a:r>
              <a:rPr lang="en-AU" dirty="0"/>
              <a:t>[“touching”, “movie”, “full”, “emotion</a:t>
            </a:r>
            <a:r>
              <a:rPr lang="en-AU" strike="sngStrike" dirty="0">
                <a:solidFill>
                  <a:schemeClr val="bg1">
                    <a:lumMod val="75000"/>
                  </a:schemeClr>
                </a:solidFill>
              </a:rPr>
              <a:t>s</a:t>
            </a:r>
            <a:r>
              <a:rPr lang="en-AU" dirty="0"/>
              <a:t>”, “wonderful”, “act</a:t>
            </a:r>
            <a:r>
              <a:rPr lang="en-AU" strike="sngStrike" dirty="0">
                <a:solidFill>
                  <a:schemeClr val="bg1">
                    <a:lumMod val="75000"/>
                  </a:schemeClr>
                </a:solidFill>
              </a:rPr>
              <a:t>ing</a:t>
            </a:r>
            <a:r>
              <a:rPr lang="en-AU" strike="sngStrike" dirty="0"/>
              <a:t>”</a:t>
            </a:r>
            <a:r>
              <a:rPr lang="en-AU" dirty="0"/>
              <a:t>, “have”, “</a:t>
            </a:r>
            <a:r>
              <a:rPr lang="en-AU" dirty="0" err="1"/>
              <a:t>s</a:t>
            </a:r>
            <a:r>
              <a:rPr lang="en-AU" strike="sngStrike" dirty="0" err="1">
                <a:solidFill>
                  <a:schemeClr val="bg1">
                    <a:lumMod val="75000"/>
                  </a:schemeClr>
                </a:solidFill>
              </a:rPr>
              <a:t>a</a:t>
            </a:r>
            <a:r>
              <a:rPr lang="en-AU" dirty="0" err="1"/>
              <a:t>it</a:t>
            </a:r>
            <a:r>
              <a:rPr lang="en-AU" dirty="0"/>
              <a:t>”, “second”, “time”] </a:t>
            </a:r>
          </a:p>
          <a:p>
            <a:pPr>
              <a:buFont typeface="Wingdings" pitchFamily="2" charset="2"/>
              <a:buChar char="Ø"/>
            </a:pPr>
            <a:r>
              <a:rPr lang="en-AU" dirty="0"/>
              <a:t>[“touch</a:t>
            </a:r>
            <a:r>
              <a:rPr lang="en-AU" strike="sngStrike" dirty="0">
                <a:solidFill>
                  <a:schemeClr val="bg1">
                    <a:lumMod val="75000"/>
                  </a:schemeClr>
                </a:solidFill>
              </a:rPr>
              <a:t>ing</a:t>
            </a:r>
            <a:r>
              <a:rPr lang="en-AU" dirty="0"/>
              <a:t>”, “movi</a:t>
            </a:r>
            <a:r>
              <a:rPr lang="en-AU" strike="sngStrike" dirty="0">
                <a:solidFill>
                  <a:schemeClr val="bg1">
                    <a:lumMod val="75000"/>
                  </a:schemeClr>
                </a:solidFill>
              </a:rPr>
              <a:t>e</a:t>
            </a:r>
            <a:r>
              <a:rPr lang="en-AU" dirty="0"/>
              <a:t>”, “full”, “emot</a:t>
            </a:r>
            <a:r>
              <a:rPr lang="en-AU" strike="sngStrike" dirty="0">
                <a:solidFill>
                  <a:schemeClr val="bg1">
                    <a:lumMod val="75000"/>
                  </a:schemeClr>
                </a:solidFill>
              </a:rPr>
              <a:t>ions</a:t>
            </a:r>
            <a:r>
              <a:rPr lang="en-AU" dirty="0"/>
              <a:t>”, “wonder</a:t>
            </a:r>
            <a:r>
              <a:rPr lang="en-AU" strike="sngStrike" dirty="0">
                <a:solidFill>
                  <a:schemeClr val="bg1">
                    <a:lumMod val="75000"/>
                  </a:schemeClr>
                </a:solidFill>
              </a:rPr>
              <a:t>ful</a:t>
            </a:r>
            <a:r>
              <a:rPr lang="en-AU" dirty="0"/>
              <a:t>”, “act</a:t>
            </a:r>
            <a:r>
              <a:rPr lang="en-AU" strike="sngStrike" dirty="0">
                <a:solidFill>
                  <a:schemeClr val="bg1">
                    <a:lumMod val="75000"/>
                  </a:schemeClr>
                </a:solidFill>
              </a:rPr>
              <a:t>ing</a:t>
            </a:r>
            <a:r>
              <a:rPr lang="en-AU" dirty="0"/>
              <a:t>”, “have”, “</a:t>
            </a:r>
            <a:r>
              <a:rPr lang="en-AU" dirty="0" err="1"/>
              <a:t>s</a:t>
            </a:r>
            <a:r>
              <a:rPr lang="en-AU" strike="sngStrike" dirty="0" err="1">
                <a:solidFill>
                  <a:schemeClr val="bg1">
                    <a:lumMod val="75000"/>
                  </a:schemeClr>
                </a:solidFill>
              </a:rPr>
              <a:t>a</a:t>
            </a:r>
            <a:r>
              <a:rPr lang="en-AU" dirty="0" err="1"/>
              <a:t>it</a:t>
            </a:r>
            <a:r>
              <a:rPr lang="en-AU" dirty="0"/>
              <a:t>”, “second”, “time”] </a:t>
            </a:r>
          </a:p>
        </p:txBody>
      </p:sp>
      <p:grpSp>
        <p:nvGrpSpPr>
          <p:cNvPr id="4" name="Group 3">
            <a:extLst>
              <a:ext uri="{FF2B5EF4-FFF2-40B4-BE49-F238E27FC236}">
                <a16:creationId xmlns:a16="http://schemas.microsoft.com/office/drawing/2014/main" id="{DEDC7C65-D3DA-98CC-7B54-465142D1002D}"/>
              </a:ext>
            </a:extLst>
          </p:cNvPr>
          <p:cNvGrpSpPr/>
          <p:nvPr/>
        </p:nvGrpSpPr>
        <p:grpSpPr>
          <a:xfrm>
            <a:off x="838200" y="995082"/>
            <a:ext cx="10515600" cy="620806"/>
            <a:chOff x="838200" y="995082"/>
            <a:chExt cx="10515600" cy="620806"/>
          </a:xfrm>
        </p:grpSpPr>
        <p:sp>
          <p:nvSpPr>
            <p:cNvPr id="5" name="Round Diagonal Corner of Rectangle 4">
              <a:extLst>
                <a:ext uri="{FF2B5EF4-FFF2-40B4-BE49-F238E27FC236}">
                  <a16:creationId xmlns:a16="http://schemas.microsoft.com/office/drawing/2014/main" id="{ABDA70B1-C080-3F68-FDE4-FC9F12DECA38}"/>
                </a:ext>
              </a:extLst>
            </p:cNvPr>
            <p:cNvSpPr/>
            <p:nvPr/>
          </p:nvSpPr>
          <p:spPr>
            <a:xfrm>
              <a:off x="838200" y="995082"/>
              <a:ext cx="1775012"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grpSp>
          <p:nvGrpSpPr>
            <p:cNvPr id="6" name="Group 5">
              <a:extLst>
                <a:ext uri="{FF2B5EF4-FFF2-40B4-BE49-F238E27FC236}">
                  <a16:creationId xmlns:a16="http://schemas.microsoft.com/office/drawing/2014/main" id="{A0D9CA5B-3F5C-234B-6C60-67F206643C2C}"/>
                </a:ext>
              </a:extLst>
            </p:cNvPr>
            <p:cNvGrpSpPr/>
            <p:nvPr/>
          </p:nvGrpSpPr>
          <p:grpSpPr>
            <a:xfrm>
              <a:off x="2761129" y="995082"/>
              <a:ext cx="8592671" cy="620806"/>
              <a:chOff x="2761129" y="995082"/>
              <a:chExt cx="8592671" cy="620806"/>
            </a:xfrm>
          </p:grpSpPr>
          <p:sp>
            <p:nvSpPr>
              <p:cNvPr id="7" name="Round Diagonal Corner of Rectangle 6">
                <a:extLst>
                  <a:ext uri="{FF2B5EF4-FFF2-40B4-BE49-F238E27FC236}">
                    <a16:creationId xmlns:a16="http://schemas.microsoft.com/office/drawing/2014/main" id="{31D4949F-0921-79F3-D046-E177586D9A48}"/>
                  </a:ext>
                </a:extLst>
              </p:cNvPr>
              <p:cNvSpPr/>
              <p:nvPr/>
            </p:nvSpPr>
            <p:spPr>
              <a:xfrm>
                <a:off x="3532093" y="995082"/>
                <a:ext cx="1775012"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Tokenisation</a:t>
                </a:r>
                <a:endParaRPr lang="en-US" dirty="0"/>
              </a:p>
            </p:txBody>
          </p:sp>
          <p:sp>
            <p:nvSpPr>
              <p:cNvPr id="8" name="Round Diagonal Corner of Rectangle 7">
                <a:extLst>
                  <a:ext uri="{FF2B5EF4-FFF2-40B4-BE49-F238E27FC236}">
                    <a16:creationId xmlns:a16="http://schemas.microsoft.com/office/drawing/2014/main" id="{A6F8EDD7-BC05-6EF7-3248-0310D1D2C8CE}"/>
                  </a:ext>
                </a:extLst>
              </p:cNvPr>
              <p:cNvSpPr/>
              <p:nvPr/>
            </p:nvSpPr>
            <p:spPr>
              <a:xfrm>
                <a:off x="6555440" y="995082"/>
                <a:ext cx="1694327" cy="620806"/>
              </a:xfrm>
              <a:prstGeom prst="round2Diag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Stopwords</a:t>
                </a:r>
                <a:r>
                  <a:rPr lang="en-US" dirty="0"/>
                  <a:t> Removal</a:t>
                </a:r>
              </a:p>
            </p:txBody>
          </p:sp>
          <p:sp>
            <p:nvSpPr>
              <p:cNvPr id="9" name="Round Diagonal Corner of Rectangle 8">
                <a:extLst>
                  <a:ext uri="{FF2B5EF4-FFF2-40B4-BE49-F238E27FC236}">
                    <a16:creationId xmlns:a16="http://schemas.microsoft.com/office/drawing/2014/main" id="{AB5018ED-0B0D-5D68-8BC2-6A5B519D8F0C}"/>
                  </a:ext>
                </a:extLst>
              </p:cNvPr>
              <p:cNvSpPr/>
              <p:nvPr/>
            </p:nvSpPr>
            <p:spPr>
              <a:xfrm>
                <a:off x="9578788" y="995082"/>
                <a:ext cx="1775012" cy="62080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Lemmatization/Stemming</a:t>
                </a:r>
              </a:p>
            </p:txBody>
          </p:sp>
          <p:sp>
            <p:nvSpPr>
              <p:cNvPr id="10" name="Right Arrow 9">
                <a:extLst>
                  <a:ext uri="{FF2B5EF4-FFF2-40B4-BE49-F238E27FC236}">
                    <a16:creationId xmlns:a16="http://schemas.microsoft.com/office/drawing/2014/main" id="{574913D4-E45B-DD26-8244-449312AFF0FA}"/>
                  </a:ext>
                </a:extLst>
              </p:cNvPr>
              <p:cNvSpPr/>
              <p:nvPr/>
            </p:nvSpPr>
            <p:spPr>
              <a:xfrm>
                <a:off x="2761129"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169858C-0FE0-EDCA-9C4B-C038E3306708}"/>
                  </a:ext>
                </a:extLst>
              </p:cNvPr>
              <p:cNvSpPr/>
              <p:nvPr/>
            </p:nvSpPr>
            <p:spPr>
              <a:xfrm>
                <a:off x="5459505"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2B5526B-14E2-CFFC-177E-0B75276CE58F}"/>
                  </a:ext>
                </a:extLst>
              </p:cNvPr>
              <p:cNvSpPr/>
              <p:nvPr/>
            </p:nvSpPr>
            <p:spPr>
              <a:xfrm>
                <a:off x="8709208" y="1210982"/>
                <a:ext cx="636495" cy="121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Down Arrow Callout 12">
            <a:extLst>
              <a:ext uri="{FF2B5EF4-FFF2-40B4-BE49-F238E27FC236}">
                <a16:creationId xmlns:a16="http://schemas.microsoft.com/office/drawing/2014/main" id="{6A623B1B-DE1A-871F-2488-99BC6BEEC8A9}"/>
              </a:ext>
            </a:extLst>
          </p:cNvPr>
          <p:cNvSpPr/>
          <p:nvPr/>
        </p:nvSpPr>
        <p:spPr>
          <a:xfrm>
            <a:off x="6476249" y="2880345"/>
            <a:ext cx="3854825" cy="1327150"/>
          </a:xfrm>
          <a:prstGeom prst="downArrowCallou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Libraries: </a:t>
            </a:r>
            <a:r>
              <a:rPr lang="en-US" dirty="0" err="1">
                <a:solidFill>
                  <a:schemeClr val="bg1"/>
                </a:solidFill>
              </a:rPr>
              <a:t>Nltk</a:t>
            </a:r>
            <a:r>
              <a:rPr lang="en-US" dirty="0">
                <a:solidFill>
                  <a:schemeClr val="bg1"/>
                </a:solidFill>
              </a:rPr>
              <a:t>, WordNet, Spacy …</a:t>
            </a:r>
          </a:p>
        </p:txBody>
      </p:sp>
    </p:spTree>
    <p:extLst>
      <p:ext uri="{BB962C8B-B14F-4D97-AF65-F5344CB8AC3E}">
        <p14:creationId xmlns:p14="http://schemas.microsoft.com/office/powerpoint/2010/main" val="45465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0910D-8E97-82F6-6E8B-4A4F63BAC905}"/>
              </a:ext>
            </a:extLst>
          </p:cNvPr>
          <p:cNvSpPr>
            <a:spLocks noGrp="1"/>
          </p:cNvSpPr>
          <p:nvPr>
            <p:ph idx="1"/>
          </p:nvPr>
        </p:nvSpPr>
        <p:spPr>
          <a:xfrm>
            <a:off x="5017604" y="1938132"/>
            <a:ext cx="3403600" cy="523220"/>
          </a:xfrm>
        </p:spPr>
        <p:txBody>
          <a:bodyPr/>
          <a:lstStyle/>
          <a:p>
            <a:pPr marL="0" indent="0">
              <a:buNone/>
            </a:pPr>
            <a:r>
              <a:rPr lang="en-US" dirty="0"/>
              <a:t>“stand on his head”</a:t>
            </a:r>
          </a:p>
        </p:txBody>
      </p:sp>
      <p:sp>
        <p:nvSpPr>
          <p:cNvPr id="4" name="Content Placeholder 2">
            <a:extLst>
              <a:ext uri="{FF2B5EF4-FFF2-40B4-BE49-F238E27FC236}">
                <a16:creationId xmlns:a16="http://schemas.microsoft.com/office/drawing/2014/main" id="{3159DBE7-8C4A-E622-9104-54357863EBA8}"/>
              </a:ext>
            </a:extLst>
          </p:cNvPr>
          <p:cNvSpPr txBox="1">
            <a:spLocks/>
          </p:cNvSpPr>
          <p:nvPr/>
        </p:nvSpPr>
        <p:spPr>
          <a:xfrm>
            <a:off x="1573127" y="2776152"/>
            <a:ext cx="3116751" cy="2565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Thesaurus 	</a:t>
            </a:r>
          </a:p>
          <a:p>
            <a:r>
              <a:rPr lang="en-US" dirty="0"/>
              <a:t>Co-occurrence </a:t>
            </a:r>
          </a:p>
          <a:p>
            <a:r>
              <a:rPr lang="en-US" b="1" dirty="0">
                <a:solidFill>
                  <a:srgbClr val="C00000"/>
                </a:solidFill>
              </a:rPr>
              <a:t>word2vec</a:t>
            </a:r>
          </a:p>
          <a:p>
            <a:r>
              <a:rPr lang="en-US" b="1" dirty="0">
                <a:solidFill>
                  <a:srgbClr val="C00000"/>
                </a:solidFill>
              </a:rPr>
              <a:t>CBOW</a:t>
            </a:r>
          </a:p>
        </p:txBody>
      </p:sp>
      <p:sp>
        <p:nvSpPr>
          <p:cNvPr id="7" name="TextBox 6">
            <a:extLst>
              <a:ext uri="{FF2B5EF4-FFF2-40B4-BE49-F238E27FC236}">
                <a16:creationId xmlns:a16="http://schemas.microsoft.com/office/drawing/2014/main" id="{09A1C413-0675-CF49-4F90-359B80C5F60C}"/>
              </a:ext>
            </a:extLst>
          </p:cNvPr>
          <p:cNvSpPr txBox="1"/>
          <p:nvPr/>
        </p:nvSpPr>
        <p:spPr>
          <a:xfrm>
            <a:off x="9243292" y="1935952"/>
            <a:ext cx="1297599" cy="523220"/>
          </a:xfrm>
          <a:prstGeom prst="rect">
            <a:avLst/>
          </a:prstGeom>
          <a:noFill/>
        </p:spPr>
        <p:txBody>
          <a:bodyPr wrap="none" rtlCol="0">
            <a:spAutoFit/>
          </a:bodyPr>
          <a:lstStyle/>
          <a:p>
            <a:r>
              <a:rPr lang="en-US" sz="2800" dirty="0"/>
              <a:t>“easily”</a:t>
            </a:r>
          </a:p>
        </p:txBody>
      </p:sp>
      <p:grpSp>
        <p:nvGrpSpPr>
          <p:cNvPr id="14" name="Group 13">
            <a:extLst>
              <a:ext uri="{FF2B5EF4-FFF2-40B4-BE49-F238E27FC236}">
                <a16:creationId xmlns:a16="http://schemas.microsoft.com/office/drawing/2014/main" id="{461B4386-30FA-BC22-41F3-A114FDAA35BD}"/>
              </a:ext>
            </a:extLst>
          </p:cNvPr>
          <p:cNvGrpSpPr/>
          <p:nvPr/>
        </p:nvGrpSpPr>
        <p:grpSpPr>
          <a:xfrm>
            <a:off x="4205522" y="2776152"/>
            <a:ext cx="6658022" cy="340896"/>
            <a:chOff x="4205522" y="3559348"/>
            <a:chExt cx="6658022" cy="340896"/>
          </a:xfrm>
        </p:grpSpPr>
        <p:sp>
          <p:nvSpPr>
            <p:cNvPr id="2" name="Rounded Rectangle 1">
              <a:extLst>
                <a:ext uri="{FF2B5EF4-FFF2-40B4-BE49-F238E27FC236}">
                  <a16:creationId xmlns:a16="http://schemas.microsoft.com/office/drawing/2014/main" id="{4F5AB0A9-C4D9-D631-F7C2-2E9618C2E293}"/>
                </a:ext>
              </a:extLst>
            </p:cNvPr>
            <p:cNvSpPr/>
            <p:nvPr/>
          </p:nvSpPr>
          <p:spPr>
            <a:xfrm>
              <a:off x="4205522" y="3559349"/>
              <a:ext cx="737937" cy="3408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car</a:t>
              </a:r>
            </a:p>
          </p:txBody>
        </p:sp>
        <p:sp>
          <p:nvSpPr>
            <p:cNvPr id="8" name="Rounded Rectangle 7">
              <a:extLst>
                <a:ext uri="{FF2B5EF4-FFF2-40B4-BE49-F238E27FC236}">
                  <a16:creationId xmlns:a16="http://schemas.microsoft.com/office/drawing/2014/main" id="{CD95039E-1C35-69D1-C351-1D3109A71660}"/>
                </a:ext>
              </a:extLst>
            </p:cNvPr>
            <p:cNvSpPr/>
            <p:nvPr/>
          </p:nvSpPr>
          <p:spPr>
            <a:xfrm>
              <a:off x="6510053" y="3559349"/>
              <a:ext cx="737937" cy="3408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auto</a:t>
              </a:r>
            </a:p>
          </p:txBody>
        </p:sp>
        <p:sp>
          <p:nvSpPr>
            <p:cNvPr id="9" name="Rounded Rectangle 8">
              <a:extLst>
                <a:ext uri="{FF2B5EF4-FFF2-40B4-BE49-F238E27FC236}">
                  <a16:creationId xmlns:a16="http://schemas.microsoft.com/office/drawing/2014/main" id="{CDE7717E-7770-FADE-44A9-A9F4080CA496}"/>
                </a:ext>
              </a:extLst>
            </p:cNvPr>
            <p:cNvSpPr/>
            <p:nvPr/>
          </p:nvSpPr>
          <p:spPr>
            <a:xfrm>
              <a:off x="7435515" y="3559349"/>
              <a:ext cx="1620252" cy="3408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automobile</a:t>
              </a:r>
            </a:p>
          </p:txBody>
        </p:sp>
        <p:sp>
          <p:nvSpPr>
            <p:cNvPr id="10" name="Rounded Rectangle 9">
              <a:extLst>
                <a:ext uri="{FF2B5EF4-FFF2-40B4-BE49-F238E27FC236}">
                  <a16:creationId xmlns:a16="http://schemas.microsoft.com/office/drawing/2014/main" id="{C6E429F6-C6B9-0755-0458-664599DC6798}"/>
                </a:ext>
              </a:extLst>
            </p:cNvPr>
            <p:cNvSpPr/>
            <p:nvPr/>
          </p:nvSpPr>
          <p:spPr>
            <a:xfrm>
              <a:off x="9243292" y="3559348"/>
              <a:ext cx="1620252" cy="3408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motorcar</a:t>
              </a:r>
            </a:p>
          </p:txBody>
        </p:sp>
        <p:cxnSp>
          <p:nvCxnSpPr>
            <p:cNvPr id="12" name="Straight Arrow Connector 11">
              <a:extLst>
                <a:ext uri="{FF2B5EF4-FFF2-40B4-BE49-F238E27FC236}">
                  <a16:creationId xmlns:a16="http://schemas.microsoft.com/office/drawing/2014/main" id="{04A34D43-42C2-B0DA-4798-43E519F56A1E}"/>
                </a:ext>
              </a:extLst>
            </p:cNvPr>
            <p:cNvCxnSpPr>
              <a:stCxn id="2" idx="3"/>
              <a:endCxn id="8" idx="1"/>
            </p:cNvCxnSpPr>
            <p:nvPr/>
          </p:nvCxnSpPr>
          <p:spPr>
            <a:xfrm>
              <a:off x="4943459" y="3729797"/>
              <a:ext cx="156659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D0339B6E-287A-AB09-F98E-264C8CF43CD1}"/>
              </a:ext>
            </a:extLst>
          </p:cNvPr>
          <p:cNvSpPr>
            <a:spLocks noGrp="1"/>
          </p:cNvSpPr>
          <p:nvPr>
            <p:ph type="title"/>
          </p:nvPr>
        </p:nvSpPr>
        <p:spPr>
          <a:xfrm>
            <a:off x="1252253" y="739648"/>
            <a:ext cx="10515600" cy="1009651"/>
          </a:xfrm>
        </p:spPr>
        <p:txBody>
          <a:bodyPr>
            <a:normAutofit/>
          </a:bodyPr>
          <a:lstStyle/>
          <a:p>
            <a:r>
              <a:rPr lang="en-US" sz="3200" dirty="0"/>
              <a:t>How to represent words so that computer can understand?</a:t>
            </a:r>
          </a:p>
        </p:txBody>
      </p:sp>
    </p:spTree>
    <p:extLst>
      <p:ext uri="{BB962C8B-B14F-4D97-AF65-F5344CB8AC3E}">
        <p14:creationId xmlns:p14="http://schemas.microsoft.com/office/powerpoint/2010/main" val="42973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54B3-223F-A01A-5CB0-E27C8D34C3B9}"/>
              </a:ext>
            </a:extLst>
          </p:cNvPr>
          <p:cNvSpPr>
            <a:spLocks noGrp="1"/>
          </p:cNvSpPr>
          <p:nvPr>
            <p:ph type="title"/>
          </p:nvPr>
        </p:nvSpPr>
        <p:spPr>
          <a:xfrm>
            <a:off x="838200" y="804041"/>
            <a:ext cx="10515600" cy="886647"/>
          </a:xfrm>
        </p:spPr>
        <p:txBody>
          <a:bodyPr/>
          <a:lstStyle/>
          <a:p>
            <a:r>
              <a:rPr lang="en-US" dirty="0"/>
              <a:t>Outline</a:t>
            </a:r>
          </a:p>
        </p:txBody>
      </p:sp>
      <p:sp>
        <p:nvSpPr>
          <p:cNvPr id="4" name="TextBox 3">
            <a:extLst>
              <a:ext uri="{FF2B5EF4-FFF2-40B4-BE49-F238E27FC236}">
                <a16:creationId xmlns:a16="http://schemas.microsoft.com/office/drawing/2014/main" id="{4D06D543-8610-45A0-49F8-63ED45BAAD0E}"/>
              </a:ext>
            </a:extLst>
          </p:cNvPr>
          <p:cNvSpPr txBox="1"/>
          <p:nvPr/>
        </p:nvSpPr>
        <p:spPr>
          <a:xfrm>
            <a:off x="1072056" y="2228671"/>
            <a:ext cx="5023944" cy="3108543"/>
          </a:xfrm>
          <a:prstGeom prst="rect">
            <a:avLst/>
          </a:prstGeom>
          <a:noFill/>
        </p:spPr>
        <p:txBody>
          <a:bodyPr wrap="square" rtlCol="0">
            <a:spAutoFit/>
          </a:bodyPr>
          <a:lstStyle/>
          <a:p>
            <a:r>
              <a:rPr lang="en-US" sz="2800" dirty="0"/>
              <a:t>Lectures</a:t>
            </a:r>
          </a:p>
          <a:p>
            <a:pPr marL="342900" indent="-342900">
              <a:buFont typeface="Wingdings" pitchFamily="2" charset="2"/>
              <a:buChar char="v"/>
            </a:pPr>
            <a:r>
              <a:rPr lang="en-US" sz="2800" dirty="0"/>
              <a:t>Introduction to Machine Learning and Deep Learning</a:t>
            </a:r>
          </a:p>
          <a:p>
            <a:pPr marL="342900" indent="-342900">
              <a:buFont typeface="Wingdings" pitchFamily="2" charset="2"/>
              <a:buChar char="v"/>
            </a:pPr>
            <a:r>
              <a:rPr lang="en-US" sz="2800" dirty="0"/>
              <a:t>Text Processing</a:t>
            </a:r>
          </a:p>
          <a:p>
            <a:pPr marL="342900" indent="-342900">
              <a:buFont typeface="Wingdings" pitchFamily="2" charset="2"/>
              <a:buChar char="v"/>
            </a:pPr>
            <a:r>
              <a:rPr lang="en-US" sz="2800" dirty="0"/>
              <a:t>Recurrent Neural Networks</a:t>
            </a:r>
          </a:p>
          <a:p>
            <a:pPr marL="342900" indent="-342900">
              <a:buFont typeface="Wingdings" pitchFamily="2" charset="2"/>
              <a:buChar char="v"/>
            </a:pPr>
            <a:r>
              <a:rPr lang="en-US" sz="2800" dirty="0"/>
              <a:t>Transformers</a:t>
            </a:r>
          </a:p>
          <a:p>
            <a:pPr marL="342900" indent="-342900">
              <a:buFont typeface="Wingdings" pitchFamily="2" charset="2"/>
              <a:buChar char="v"/>
            </a:pPr>
            <a:r>
              <a:rPr lang="en-US" sz="2800" dirty="0"/>
              <a:t>Topic Modeling</a:t>
            </a:r>
          </a:p>
        </p:txBody>
      </p:sp>
      <p:sp>
        <p:nvSpPr>
          <p:cNvPr id="5" name="TextBox 4">
            <a:extLst>
              <a:ext uri="{FF2B5EF4-FFF2-40B4-BE49-F238E27FC236}">
                <a16:creationId xmlns:a16="http://schemas.microsoft.com/office/drawing/2014/main" id="{42244416-0A0B-654F-EFB1-8CF4484F86A7}"/>
              </a:ext>
            </a:extLst>
          </p:cNvPr>
          <p:cNvSpPr txBox="1"/>
          <p:nvPr/>
        </p:nvSpPr>
        <p:spPr>
          <a:xfrm>
            <a:off x="7108108" y="2228671"/>
            <a:ext cx="2753831" cy="2677656"/>
          </a:xfrm>
          <a:prstGeom prst="rect">
            <a:avLst/>
          </a:prstGeom>
          <a:noFill/>
        </p:spPr>
        <p:txBody>
          <a:bodyPr wrap="none" rtlCol="0">
            <a:spAutoFit/>
          </a:bodyPr>
          <a:lstStyle/>
          <a:p>
            <a:r>
              <a:rPr lang="en-US" sz="2800" dirty="0"/>
              <a:t>Notebooks</a:t>
            </a:r>
          </a:p>
          <a:p>
            <a:pPr marL="342900" indent="-342900">
              <a:buFont typeface="+mj-lt"/>
              <a:buAutoNum type="arabicPeriod"/>
            </a:pPr>
            <a:r>
              <a:rPr lang="en-US" sz="2800" dirty="0"/>
              <a:t>Text processing</a:t>
            </a:r>
          </a:p>
          <a:p>
            <a:pPr marL="342900" indent="-342900">
              <a:buFont typeface="+mj-lt"/>
              <a:buAutoNum type="arabicPeriod"/>
            </a:pPr>
            <a:r>
              <a:rPr lang="en-US" sz="2800" dirty="0"/>
              <a:t>RNN</a:t>
            </a:r>
          </a:p>
          <a:p>
            <a:pPr marL="342900" indent="-342900">
              <a:buFont typeface="+mj-lt"/>
              <a:buAutoNum type="arabicPeriod"/>
            </a:pPr>
            <a:r>
              <a:rPr lang="en-US" sz="2800" dirty="0"/>
              <a:t>Q&amp;A</a:t>
            </a:r>
          </a:p>
          <a:p>
            <a:pPr marL="342900" indent="-342900">
              <a:buFont typeface="+mj-lt"/>
              <a:buAutoNum type="arabicPeriod"/>
            </a:pPr>
            <a:r>
              <a:rPr lang="en-US" sz="2800" dirty="0"/>
              <a:t>Topic Modeling</a:t>
            </a:r>
          </a:p>
          <a:p>
            <a:endParaRPr lang="en-US" sz="2800" dirty="0"/>
          </a:p>
        </p:txBody>
      </p:sp>
    </p:spTree>
    <p:extLst>
      <p:ext uri="{BB962C8B-B14F-4D97-AF65-F5344CB8AC3E}">
        <p14:creationId xmlns:p14="http://schemas.microsoft.com/office/powerpoint/2010/main" val="208075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67E154-7277-7E3A-71E2-3FD3DA104554}"/>
              </a:ext>
            </a:extLst>
          </p:cNvPr>
          <p:cNvSpPr txBox="1"/>
          <p:nvPr/>
        </p:nvSpPr>
        <p:spPr>
          <a:xfrm>
            <a:off x="4666508" y="2118816"/>
            <a:ext cx="7525491" cy="3785652"/>
          </a:xfrm>
          <a:prstGeom prst="rect">
            <a:avLst/>
          </a:prstGeom>
          <a:noFill/>
          <a:ln>
            <a:noFill/>
          </a:ln>
        </p:spPr>
        <p:txBody>
          <a:bodyPr wrap="square" rtlCol="0">
            <a:spAutoFit/>
          </a:bodyPr>
          <a:lstStyle/>
          <a:p>
            <a:pPr>
              <a:buFont typeface="Wingdings" pitchFamily="2" charset="2"/>
              <a:buChar char="Ø"/>
            </a:pPr>
            <a:r>
              <a:rPr lang="en-AU" sz="2400" dirty="0"/>
              <a:t>[“I”, “eat”, ‘</a:t>
            </a:r>
            <a:r>
              <a:rPr lang="en-AU" sz="2400" dirty="0">
                <a:solidFill>
                  <a:schemeClr val="accent2"/>
                </a:solidFill>
              </a:rPr>
              <a:t>burger</a:t>
            </a:r>
            <a:r>
              <a:rPr lang="en-AU" sz="2400" dirty="0"/>
              <a:t>”, “and”, “you”, “eat”, “salad”]</a:t>
            </a:r>
          </a:p>
          <a:p>
            <a:r>
              <a:rPr lang="en-AU" sz="2400" dirty="0"/>
              <a:t> </a:t>
            </a:r>
          </a:p>
          <a:p>
            <a:endParaRPr lang="en-AU" sz="2400" dirty="0"/>
          </a:p>
          <a:p>
            <a:endParaRPr lang="en-AU" sz="2400" dirty="0"/>
          </a:p>
          <a:p>
            <a:endParaRPr lang="en-AU" sz="2400" dirty="0"/>
          </a:p>
          <a:p>
            <a:pPr>
              <a:buFont typeface="Wingdings" pitchFamily="2" charset="2"/>
              <a:buChar char="Ø"/>
            </a:pPr>
            <a:r>
              <a:rPr lang="en-AU" sz="2400" dirty="0"/>
              <a:t>[1, 	 2,           3,            4,         5,        2,	 6]</a:t>
            </a:r>
          </a:p>
          <a:p>
            <a:endParaRPr lang="en-US" sz="2400" dirty="0"/>
          </a:p>
          <a:p>
            <a:endParaRPr lang="en-US" sz="2400" dirty="0"/>
          </a:p>
          <a:p>
            <a:endParaRPr lang="en-US" sz="2400" dirty="0"/>
          </a:p>
          <a:p>
            <a:pPr marL="285750" indent="-285750">
              <a:buFont typeface="Wingdings" pitchFamily="2" charset="2"/>
              <a:buChar char="Ø"/>
            </a:pPr>
            <a:r>
              <a:rPr lang="en-US" sz="2400" dirty="0"/>
              <a:t>{“I”:1, “eat”:2, “burger”:3, “and”:4, “you”:5, “salad”: 6}</a:t>
            </a:r>
          </a:p>
        </p:txBody>
      </p:sp>
      <p:cxnSp>
        <p:nvCxnSpPr>
          <p:cNvPr id="7" name="Straight Arrow Connector 6">
            <a:extLst>
              <a:ext uri="{FF2B5EF4-FFF2-40B4-BE49-F238E27FC236}">
                <a16:creationId xmlns:a16="http://schemas.microsoft.com/office/drawing/2014/main" id="{EBE0DB57-0FCE-6047-E088-E50F5C1451B5}"/>
              </a:ext>
            </a:extLst>
          </p:cNvPr>
          <p:cNvCxnSpPr/>
          <p:nvPr/>
        </p:nvCxnSpPr>
        <p:spPr>
          <a:xfrm>
            <a:off x="7835900" y="2997200"/>
            <a:ext cx="0" cy="711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9C8FBD-37D8-7F6B-74AA-D8938CBF4AC4}"/>
              </a:ext>
            </a:extLst>
          </p:cNvPr>
          <p:cNvCxnSpPr>
            <a:cxnSpLocks/>
          </p:cNvCxnSpPr>
          <p:nvPr/>
        </p:nvCxnSpPr>
        <p:spPr>
          <a:xfrm flipV="1">
            <a:off x="8184408" y="2997199"/>
            <a:ext cx="0" cy="711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094548-67A1-F056-242C-53D0752E4178}"/>
              </a:ext>
            </a:extLst>
          </p:cNvPr>
          <p:cNvSpPr txBox="1"/>
          <p:nvPr/>
        </p:nvSpPr>
        <p:spPr>
          <a:xfrm>
            <a:off x="6384885" y="3168133"/>
            <a:ext cx="1270412" cy="369332"/>
          </a:xfrm>
          <a:prstGeom prst="rect">
            <a:avLst/>
          </a:prstGeom>
          <a:solidFill>
            <a:schemeClr val="accent4"/>
          </a:solidFill>
        </p:spPr>
        <p:txBody>
          <a:bodyPr wrap="none" rtlCol="0">
            <a:spAutoFit/>
          </a:bodyPr>
          <a:lstStyle/>
          <a:p>
            <a:r>
              <a:rPr lang="en-US" dirty="0" err="1">
                <a:solidFill>
                  <a:schemeClr val="bg1"/>
                </a:solidFill>
              </a:rPr>
              <a:t>word_to_id</a:t>
            </a:r>
            <a:endParaRPr lang="en-US" dirty="0">
              <a:solidFill>
                <a:schemeClr val="bg1"/>
              </a:solidFill>
            </a:endParaRPr>
          </a:p>
        </p:txBody>
      </p:sp>
      <p:sp>
        <p:nvSpPr>
          <p:cNvPr id="12" name="TextBox 11">
            <a:extLst>
              <a:ext uri="{FF2B5EF4-FFF2-40B4-BE49-F238E27FC236}">
                <a16:creationId xmlns:a16="http://schemas.microsoft.com/office/drawing/2014/main" id="{B3F02AA9-0C69-9323-0D81-0C9699BC3D9E}"/>
              </a:ext>
            </a:extLst>
          </p:cNvPr>
          <p:cNvSpPr txBox="1"/>
          <p:nvPr/>
        </p:nvSpPr>
        <p:spPr>
          <a:xfrm>
            <a:off x="8426245" y="3168133"/>
            <a:ext cx="1270412" cy="369332"/>
          </a:xfrm>
          <a:prstGeom prst="rect">
            <a:avLst/>
          </a:prstGeom>
          <a:solidFill>
            <a:schemeClr val="accent4"/>
          </a:solidFill>
        </p:spPr>
        <p:txBody>
          <a:bodyPr wrap="none" rtlCol="0">
            <a:spAutoFit/>
          </a:bodyPr>
          <a:lstStyle/>
          <a:p>
            <a:r>
              <a:rPr lang="en-US" dirty="0" err="1">
                <a:solidFill>
                  <a:schemeClr val="bg1"/>
                </a:solidFill>
              </a:rPr>
              <a:t>id_to_word</a:t>
            </a:r>
            <a:endParaRPr lang="en-US" dirty="0">
              <a:solidFill>
                <a:schemeClr val="bg1"/>
              </a:solidFill>
            </a:endParaRPr>
          </a:p>
        </p:txBody>
      </p:sp>
      <p:sp>
        <p:nvSpPr>
          <p:cNvPr id="14" name="Content Placeholder 13">
            <a:extLst>
              <a:ext uri="{FF2B5EF4-FFF2-40B4-BE49-F238E27FC236}">
                <a16:creationId xmlns:a16="http://schemas.microsoft.com/office/drawing/2014/main" id="{58A11432-3BA1-5DA4-5278-7304FCB0222E}"/>
              </a:ext>
            </a:extLst>
          </p:cNvPr>
          <p:cNvSpPr>
            <a:spLocks noGrp="1"/>
          </p:cNvSpPr>
          <p:nvPr>
            <p:ph idx="1"/>
          </p:nvPr>
        </p:nvSpPr>
        <p:spPr>
          <a:xfrm>
            <a:off x="579928" y="3306639"/>
            <a:ext cx="3828309" cy="1228208"/>
          </a:xfrm>
        </p:spPr>
        <p:txBody>
          <a:bodyPr>
            <a:normAutofit fontScale="92500" lnSpcReduction="10000"/>
          </a:bodyPr>
          <a:lstStyle/>
          <a:p>
            <a:r>
              <a:rPr lang="en-US" dirty="0">
                <a:solidFill>
                  <a:schemeClr val="accent1"/>
                </a:solidFill>
              </a:rPr>
              <a:t>Represent the words</a:t>
            </a:r>
          </a:p>
          <a:p>
            <a:r>
              <a:rPr lang="en-US" dirty="0">
                <a:solidFill>
                  <a:schemeClr val="accent2"/>
                </a:solidFill>
              </a:rPr>
              <a:t>Keep the context</a:t>
            </a:r>
          </a:p>
          <a:p>
            <a:pPr lvl="1"/>
            <a:r>
              <a:rPr lang="en-US" sz="2400" dirty="0">
                <a:solidFill>
                  <a:schemeClr val="accent2"/>
                </a:solidFill>
              </a:rPr>
              <a:t>Window size = 1</a:t>
            </a:r>
          </a:p>
          <a:p>
            <a:pPr lvl="1"/>
            <a:endParaRPr lang="en-US" dirty="0">
              <a:solidFill>
                <a:schemeClr val="accent2"/>
              </a:solidFill>
            </a:endParaRPr>
          </a:p>
          <a:p>
            <a:endParaRPr lang="en-US" dirty="0"/>
          </a:p>
        </p:txBody>
      </p:sp>
      <p:sp>
        <p:nvSpPr>
          <p:cNvPr id="3" name="TextBox 2">
            <a:extLst>
              <a:ext uri="{FF2B5EF4-FFF2-40B4-BE49-F238E27FC236}">
                <a16:creationId xmlns:a16="http://schemas.microsoft.com/office/drawing/2014/main" id="{D6965268-7C6B-36B4-87E4-63789BE91BFB}"/>
              </a:ext>
            </a:extLst>
          </p:cNvPr>
          <p:cNvSpPr txBox="1"/>
          <p:nvPr/>
        </p:nvSpPr>
        <p:spPr>
          <a:xfrm>
            <a:off x="4062015" y="3091188"/>
            <a:ext cx="1208985" cy="523220"/>
          </a:xfrm>
          <a:prstGeom prst="rect">
            <a:avLst/>
          </a:prstGeom>
          <a:solidFill>
            <a:schemeClr val="accent6">
              <a:lumMod val="20000"/>
              <a:lumOff val="80000"/>
            </a:schemeClr>
          </a:solidFill>
        </p:spPr>
        <p:txBody>
          <a:bodyPr wrap="none" rtlCol="0">
            <a:spAutoFit/>
          </a:bodyPr>
          <a:lstStyle/>
          <a:p>
            <a:r>
              <a:rPr lang="en-US" sz="2800" dirty="0">
                <a:solidFill>
                  <a:schemeClr val="accent1"/>
                </a:solidFill>
              </a:rPr>
              <a:t>Corpus</a:t>
            </a:r>
          </a:p>
        </p:txBody>
      </p:sp>
      <p:sp>
        <p:nvSpPr>
          <p:cNvPr id="6" name="Title 5">
            <a:extLst>
              <a:ext uri="{FF2B5EF4-FFF2-40B4-BE49-F238E27FC236}">
                <a16:creationId xmlns:a16="http://schemas.microsoft.com/office/drawing/2014/main" id="{C583FD8F-D2E9-7982-DDD7-7BEC63841FF3}"/>
              </a:ext>
            </a:extLst>
          </p:cNvPr>
          <p:cNvSpPr>
            <a:spLocks noGrp="1"/>
          </p:cNvSpPr>
          <p:nvPr>
            <p:ph type="title"/>
          </p:nvPr>
        </p:nvSpPr>
        <p:spPr>
          <a:xfrm>
            <a:off x="835072" y="630196"/>
            <a:ext cx="10515600" cy="1131404"/>
          </a:xfrm>
        </p:spPr>
        <p:txBody>
          <a:bodyPr/>
          <a:lstStyle/>
          <a:p>
            <a:r>
              <a:rPr lang="en-US" b="1" dirty="0"/>
              <a:t>Co-occurrence</a:t>
            </a:r>
          </a:p>
        </p:txBody>
      </p:sp>
      <p:sp>
        <p:nvSpPr>
          <p:cNvPr id="26" name="U-turn Arrow 25">
            <a:extLst>
              <a:ext uri="{FF2B5EF4-FFF2-40B4-BE49-F238E27FC236}">
                <a16:creationId xmlns:a16="http://schemas.microsoft.com/office/drawing/2014/main" id="{C236947B-6165-E582-95B4-2299DE32237B}"/>
              </a:ext>
            </a:extLst>
          </p:cNvPr>
          <p:cNvSpPr/>
          <p:nvPr/>
        </p:nvSpPr>
        <p:spPr>
          <a:xfrm rot="10800000">
            <a:off x="5793701" y="2565795"/>
            <a:ext cx="1004338" cy="369333"/>
          </a:xfrm>
          <a:prstGeom prst="uturnArrow">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a:extLst>
              <a:ext uri="{FF2B5EF4-FFF2-40B4-BE49-F238E27FC236}">
                <a16:creationId xmlns:a16="http://schemas.microsoft.com/office/drawing/2014/main" id="{B14BDCB7-3498-D69E-9B12-EDB823ECD5A8}"/>
              </a:ext>
            </a:extLst>
          </p:cNvPr>
          <p:cNvSpPr/>
          <p:nvPr/>
        </p:nvSpPr>
        <p:spPr>
          <a:xfrm rot="10800000" flipH="1">
            <a:off x="6727335" y="2565793"/>
            <a:ext cx="1197887" cy="369333"/>
          </a:xfrm>
          <a:prstGeom prst="uturnArrow">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6D11D311-B2B7-BCBD-C3D4-262300781955}"/>
              </a:ext>
            </a:extLst>
          </p:cNvPr>
          <p:cNvCxnSpPr>
            <a:cxnSpLocks/>
          </p:cNvCxnSpPr>
          <p:nvPr/>
        </p:nvCxnSpPr>
        <p:spPr>
          <a:xfrm>
            <a:off x="7385254" y="2577272"/>
            <a:ext cx="901291" cy="0"/>
          </a:xfrm>
          <a:prstGeom prst="line">
            <a:avLst/>
          </a:prstGeom>
          <a:ln w="44450"/>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3C2087E-6D5B-1F13-1BDB-85C00E020265}"/>
              </a:ext>
            </a:extLst>
          </p:cNvPr>
          <p:cNvCxnSpPr>
            <a:cxnSpLocks/>
          </p:cNvCxnSpPr>
          <p:nvPr/>
        </p:nvCxnSpPr>
        <p:spPr>
          <a:xfrm>
            <a:off x="5468893" y="2577272"/>
            <a:ext cx="901291" cy="0"/>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26D3610F-8906-0291-3B14-213EF81FE66A}"/>
              </a:ext>
            </a:extLst>
          </p:cNvPr>
          <p:cNvSpPr txBox="1"/>
          <p:nvPr/>
        </p:nvSpPr>
        <p:spPr>
          <a:xfrm>
            <a:off x="2494082" y="5381248"/>
            <a:ext cx="1803442" cy="523220"/>
          </a:xfrm>
          <a:prstGeom prst="rect">
            <a:avLst/>
          </a:prstGeom>
          <a:solidFill>
            <a:schemeClr val="accent6">
              <a:lumMod val="20000"/>
              <a:lumOff val="80000"/>
            </a:schemeClr>
          </a:solidFill>
        </p:spPr>
        <p:txBody>
          <a:bodyPr wrap="none" rtlCol="0">
            <a:spAutoFit/>
          </a:bodyPr>
          <a:lstStyle/>
          <a:p>
            <a:r>
              <a:rPr lang="en-US" sz="2800" dirty="0">
                <a:solidFill>
                  <a:schemeClr val="accent1"/>
                </a:solidFill>
              </a:rPr>
              <a:t>Vocabulary</a:t>
            </a:r>
          </a:p>
        </p:txBody>
      </p:sp>
      <p:sp>
        <p:nvSpPr>
          <p:cNvPr id="2" name="TextBox 1">
            <a:extLst>
              <a:ext uri="{FF2B5EF4-FFF2-40B4-BE49-F238E27FC236}">
                <a16:creationId xmlns:a16="http://schemas.microsoft.com/office/drawing/2014/main" id="{6AB26AFE-722E-A4D5-532C-57004625E24F}"/>
              </a:ext>
            </a:extLst>
          </p:cNvPr>
          <p:cNvSpPr txBox="1"/>
          <p:nvPr/>
        </p:nvSpPr>
        <p:spPr>
          <a:xfrm>
            <a:off x="6626914" y="1499353"/>
            <a:ext cx="2023439" cy="523220"/>
          </a:xfrm>
          <a:prstGeom prst="rect">
            <a:avLst/>
          </a:prstGeom>
          <a:solidFill>
            <a:schemeClr val="accent6">
              <a:lumMod val="20000"/>
              <a:lumOff val="80000"/>
            </a:schemeClr>
          </a:solidFill>
        </p:spPr>
        <p:txBody>
          <a:bodyPr wrap="none" rtlCol="0">
            <a:spAutoFit/>
          </a:bodyPr>
          <a:lstStyle/>
          <a:p>
            <a:r>
              <a:rPr lang="en-US" sz="2800" dirty="0">
                <a:solidFill>
                  <a:schemeClr val="accent1"/>
                </a:solidFill>
              </a:rPr>
              <a:t>Window</a:t>
            </a:r>
            <a:r>
              <a:rPr lang="zh-CN" altLang="en-US" sz="2800" dirty="0">
                <a:solidFill>
                  <a:schemeClr val="accent1"/>
                </a:solidFill>
              </a:rPr>
              <a:t> </a:t>
            </a:r>
            <a:r>
              <a:rPr lang="en-US" sz="2800" dirty="0">
                <a:solidFill>
                  <a:schemeClr val="accent1"/>
                </a:solidFill>
              </a:rPr>
              <a:t>size</a:t>
            </a:r>
          </a:p>
        </p:txBody>
      </p:sp>
    </p:spTree>
    <p:extLst>
      <p:ext uri="{BB962C8B-B14F-4D97-AF65-F5344CB8AC3E}">
        <p14:creationId xmlns:p14="http://schemas.microsoft.com/office/powerpoint/2010/main" val="163955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5">
            <a:extLst>
              <a:ext uri="{FF2B5EF4-FFF2-40B4-BE49-F238E27FC236}">
                <a16:creationId xmlns:a16="http://schemas.microsoft.com/office/drawing/2014/main" id="{3EFB8772-58DA-FC56-2309-6A52081BC43B}"/>
              </a:ext>
            </a:extLst>
          </p:cNvPr>
          <p:cNvGraphicFramePr>
            <a:graphicFrameLocks noGrp="1"/>
          </p:cNvGraphicFramePr>
          <p:nvPr>
            <p:extLst>
              <p:ext uri="{D42A27DB-BD31-4B8C-83A1-F6EECF244321}">
                <p14:modId xmlns:p14="http://schemas.microsoft.com/office/powerpoint/2010/main" val="3810909615"/>
              </p:ext>
            </p:extLst>
          </p:nvPr>
        </p:nvGraphicFramePr>
        <p:xfrm>
          <a:off x="1117599" y="1929521"/>
          <a:ext cx="7258426" cy="1010902"/>
        </p:xfrm>
        <a:graphic>
          <a:graphicData uri="http://schemas.openxmlformats.org/drawingml/2006/table">
            <a:tbl>
              <a:tblPr firstRow="1" bandRow="1">
                <a:tableStyleId>{5C22544A-7EE6-4342-B048-85BDC9FD1C3A}</a:tableStyleId>
              </a:tblPr>
              <a:tblGrid>
                <a:gridCol w="1036918">
                  <a:extLst>
                    <a:ext uri="{9D8B030D-6E8A-4147-A177-3AD203B41FA5}">
                      <a16:colId xmlns:a16="http://schemas.microsoft.com/office/drawing/2014/main" val="570989174"/>
                    </a:ext>
                  </a:extLst>
                </a:gridCol>
                <a:gridCol w="1036918">
                  <a:extLst>
                    <a:ext uri="{9D8B030D-6E8A-4147-A177-3AD203B41FA5}">
                      <a16:colId xmlns:a16="http://schemas.microsoft.com/office/drawing/2014/main" val="1694731277"/>
                    </a:ext>
                  </a:extLst>
                </a:gridCol>
                <a:gridCol w="1036918">
                  <a:extLst>
                    <a:ext uri="{9D8B030D-6E8A-4147-A177-3AD203B41FA5}">
                      <a16:colId xmlns:a16="http://schemas.microsoft.com/office/drawing/2014/main" val="3173639100"/>
                    </a:ext>
                  </a:extLst>
                </a:gridCol>
                <a:gridCol w="1036918">
                  <a:extLst>
                    <a:ext uri="{9D8B030D-6E8A-4147-A177-3AD203B41FA5}">
                      <a16:colId xmlns:a16="http://schemas.microsoft.com/office/drawing/2014/main" val="1096632428"/>
                    </a:ext>
                  </a:extLst>
                </a:gridCol>
                <a:gridCol w="1036918">
                  <a:extLst>
                    <a:ext uri="{9D8B030D-6E8A-4147-A177-3AD203B41FA5}">
                      <a16:colId xmlns:a16="http://schemas.microsoft.com/office/drawing/2014/main" val="1788285558"/>
                    </a:ext>
                  </a:extLst>
                </a:gridCol>
                <a:gridCol w="1036918">
                  <a:extLst>
                    <a:ext uri="{9D8B030D-6E8A-4147-A177-3AD203B41FA5}">
                      <a16:colId xmlns:a16="http://schemas.microsoft.com/office/drawing/2014/main" val="1042702374"/>
                    </a:ext>
                  </a:extLst>
                </a:gridCol>
                <a:gridCol w="1036918">
                  <a:extLst>
                    <a:ext uri="{9D8B030D-6E8A-4147-A177-3AD203B41FA5}">
                      <a16:colId xmlns:a16="http://schemas.microsoft.com/office/drawing/2014/main" val="2696600167"/>
                    </a:ext>
                  </a:extLst>
                </a:gridCol>
              </a:tblGrid>
              <a:tr h="505451">
                <a:tc>
                  <a:txBody>
                    <a:bodyPr/>
                    <a:lstStyle/>
                    <a:p>
                      <a:endParaRPr lang="en-US" sz="2400"/>
                    </a:p>
                  </a:txBody>
                  <a:tcPr/>
                </a:tc>
                <a:tc>
                  <a:txBody>
                    <a:bodyPr/>
                    <a:lstStyle/>
                    <a:p>
                      <a:r>
                        <a:rPr lang="en-US" sz="2400" dirty="0"/>
                        <a:t>I</a:t>
                      </a:r>
                    </a:p>
                  </a:txBody>
                  <a:tcPr/>
                </a:tc>
                <a:tc>
                  <a:txBody>
                    <a:bodyPr/>
                    <a:lstStyle/>
                    <a:p>
                      <a:r>
                        <a:rPr lang="en-US" sz="2400" dirty="0"/>
                        <a:t>eat</a:t>
                      </a:r>
                    </a:p>
                  </a:txBody>
                  <a:tcPr/>
                </a:tc>
                <a:tc>
                  <a:txBody>
                    <a:bodyPr/>
                    <a:lstStyle/>
                    <a:p>
                      <a:r>
                        <a:rPr lang="en-US" sz="2400" dirty="0"/>
                        <a:t>burger</a:t>
                      </a:r>
                    </a:p>
                  </a:txBody>
                  <a:tcPr/>
                </a:tc>
                <a:tc>
                  <a:txBody>
                    <a:bodyPr/>
                    <a:lstStyle/>
                    <a:p>
                      <a:r>
                        <a:rPr lang="en-US" sz="2400" dirty="0"/>
                        <a:t>and</a:t>
                      </a:r>
                    </a:p>
                  </a:txBody>
                  <a:tcPr/>
                </a:tc>
                <a:tc>
                  <a:txBody>
                    <a:bodyPr/>
                    <a:lstStyle/>
                    <a:p>
                      <a:r>
                        <a:rPr lang="en-US" sz="2400" dirty="0"/>
                        <a:t>you</a:t>
                      </a:r>
                    </a:p>
                  </a:txBody>
                  <a:tcPr/>
                </a:tc>
                <a:tc>
                  <a:txBody>
                    <a:bodyPr/>
                    <a:lstStyle/>
                    <a:p>
                      <a:r>
                        <a:rPr lang="en-US" sz="2400" dirty="0"/>
                        <a:t>salad</a:t>
                      </a:r>
                    </a:p>
                  </a:txBody>
                  <a:tcPr/>
                </a:tc>
                <a:extLst>
                  <a:ext uri="{0D108BD9-81ED-4DB2-BD59-A6C34878D82A}">
                    <a16:rowId xmlns:a16="http://schemas.microsoft.com/office/drawing/2014/main" val="3401970204"/>
                  </a:ext>
                </a:extLst>
              </a:tr>
              <a:tr h="505451">
                <a:tc>
                  <a:txBody>
                    <a:bodyPr/>
                    <a:lstStyle/>
                    <a:p>
                      <a:r>
                        <a:rPr lang="en-US" sz="2400" dirty="0"/>
                        <a:t>burger</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8136544"/>
                  </a:ext>
                </a:extLst>
              </a:tr>
            </a:tbl>
          </a:graphicData>
        </a:graphic>
      </p:graphicFrame>
      <p:sp>
        <p:nvSpPr>
          <p:cNvPr id="6" name="Title 5">
            <a:extLst>
              <a:ext uri="{FF2B5EF4-FFF2-40B4-BE49-F238E27FC236}">
                <a16:creationId xmlns:a16="http://schemas.microsoft.com/office/drawing/2014/main" id="{CFAFE3A0-CF95-44B4-B669-8DB0A6CD0320}"/>
              </a:ext>
            </a:extLst>
          </p:cNvPr>
          <p:cNvSpPr>
            <a:spLocks noGrp="1"/>
          </p:cNvSpPr>
          <p:nvPr>
            <p:ph type="title"/>
          </p:nvPr>
        </p:nvSpPr>
        <p:spPr>
          <a:xfrm>
            <a:off x="835072" y="630196"/>
            <a:ext cx="10515600" cy="1131404"/>
          </a:xfrm>
        </p:spPr>
        <p:txBody>
          <a:bodyPr/>
          <a:lstStyle/>
          <a:p>
            <a:r>
              <a:rPr lang="en-US" dirty="0"/>
              <a:t>Co-occurrence Matrix</a:t>
            </a:r>
          </a:p>
        </p:txBody>
      </p:sp>
      <p:sp>
        <p:nvSpPr>
          <p:cNvPr id="8" name="TextBox 7">
            <a:extLst>
              <a:ext uri="{FF2B5EF4-FFF2-40B4-BE49-F238E27FC236}">
                <a16:creationId xmlns:a16="http://schemas.microsoft.com/office/drawing/2014/main" id="{EBB5908C-56B2-CE83-D7A8-A592DED3C74D}"/>
              </a:ext>
            </a:extLst>
          </p:cNvPr>
          <p:cNvSpPr txBox="1"/>
          <p:nvPr/>
        </p:nvSpPr>
        <p:spPr>
          <a:xfrm>
            <a:off x="1117598" y="3676594"/>
            <a:ext cx="6143811" cy="1015663"/>
          </a:xfrm>
          <a:prstGeom prst="rect">
            <a:avLst/>
          </a:prstGeom>
          <a:noFill/>
        </p:spPr>
        <p:txBody>
          <a:bodyPr wrap="square" rtlCol="0">
            <a:spAutoFit/>
          </a:bodyPr>
          <a:lstStyle/>
          <a:p>
            <a:r>
              <a:rPr lang="en-US" sz="2400" dirty="0"/>
              <a:t>Vector for “burger” = [0, 1, 0, 1, 0, 0, 0]</a:t>
            </a:r>
          </a:p>
          <a:p>
            <a:endParaRPr lang="en-US" dirty="0"/>
          </a:p>
          <a:p>
            <a:r>
              <a:rPr lang="en-US" dirty="0"/>
              <a:t>Repeat for all words in our sentence …</a:t>
            </a:r>
          </a:p>
        </p:txBody>
      </p:sp>
      <p:cxnSp>
        <p:nvCxnSpPr>
          <p:cNvPr id="10" name="Straight Arrow Connector 9">
            <a:extLst>
              <a:ext uri="{FF2B5EF4-FFF2-40B4-BE49-F238E27FC236}">
                <a16:creationId xmlns:a16="http://schemas.microsoft.com/office/drawing/2014/main" id="{2A5F1A72-E9E7-746D-B030-24AB4160B10E}"/>
              </a:ext>
            </a:extLst>
          </p:cNvPr>
          <p:cNvCxnSpPr>
            <a:cxnSpLocks/>
          </p:cNvCxnSpPr>
          <p:nvPr/>
        </p:nvCxnSpPr>
        <p:spPr>
          <a:xfrm>
            <a:off x="4733365" y="3137647"/>
            <a:ext cx="0" cy="466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042803E-731A-7EA3-4295-DC9E27D78805}"/>
              </a:ext>
            </a:extLst>
          </p:cNvPr>
          <p:cNvSpPr txBox="1"/>
          <p:nvPr/>
        </p:nvSpPr>
        <p:spPr>
          <a:xfrm>
            <a:off x="6902825" y="3388659"/>
            <a:ext cx="5289175" cy="3108543"/>
          </a:xfrm>
          <a:prstGeom prst="rect">
            <a:avLst/>
          </a:prstGeom>
          <a:noFill/>
        </p:spPr>
        <p:txBody>
          <a:bodyPr wrap="square" rtlCol="0">
            <a:spAutoFit/>
          </a:bodyPr>
          <a:lstStyle/>
          <a:p>
            <a:r>
              <a:rPr lang="en-US" sz="2800" dirty="0"/>
              <a:t>I		[0, 1, 0, 0, 0, 0]</a:t>
            </a:r>
          </a:p>
          <a:p>
            <a:r>
              <a:rPr lang="en-US" sz="2800" dirty="0"/>
              <a:t>Eat		[1, 0, 1, 0, 1, 1]</a:t>
            </a:r>
          </a:p>
          <a:p>
            <a:r>
              <a:rPr lang="en-US" sz="2800" dirty="0"/>
              <a:t>Burger	[0, 1, 0, 1, 0, 0]</a:t>
            </a:r>
          </a:p>
          <a:p>
            <a:r>
              <a:rPr lang="en-US" sz="2800" dirty="0"/>
              <a:t>And		[0, 0, 1, 0, 1, 0]</a:t>
            </a:r>
          </a:p>
          <a:p>
            <a:r>
              <a:rPr lang="en-US" sz="2800" dirty="0"/>
              <a:t>You 		[0, 1, 0, 1, 0, 0]</a:t>
            </a:r>
          </a:p>
          <a:p>
            <a:r>
              <a:rPr lang="en-US" sz="2800" dirty="0"/>
              <a:t>Salad		[0, 1, 0, 0, 0, 0]</a:t>
            </a:r>
          </a:p>
          <a:p>
            <a:endParaRPr lang="en-US" sz="2800" dirty="0"/>
          </a:p>
        </p:txBody>
      </p:sp>
      <p:sp>
        <p:nvSpPr>
          <p:cNvPr id="15" name="TextBox 14">
            <a:extLst>
              <a:ext uri="{FF2B5EF4-FFF2-40B4-BE49-F238E27FC236}">
                <a16:creationId xmlns:a16="http://schemas.microsoft.com/office/drawing/2014/main" id="{352FE7A7-5C03-C272-78CC-5EE56809007F}"/>
              </a:ext>
            </a:extLst>
          </p:cNvPr>
          <p:cNvSpPr txBox="1"/>
          <p:nvPr/>
        </p:nvSpPr>
        <p:spPr>
          <a:xfrm>
            <a:off x="9425850" y="1973307"/>
            <a:ext cx="1924822" cy="461665"/>
          </a:xfrm>
          <a:prstGeom prst="rect">
            <a:avLst/>
          </a:prstGeom>
          <a:noFill/>
        </p:spPr>
        <p:txBody>
          <a:bodyPr wrap="none" rtlCol="0">
            <a:spAutoFit/>
          </a:bodyPr>
          <a:lstStyle/>
          <a:p>
            <a:r>
              <a:rPr lang="en-US" sz="2400" dirty="0">
                <a:solidFill>
                  <a:schemeClr val="accent2"/>
                </a:solidFill>
              </a:rPr>
              <a:t>Unique words</a:t>
            </a:r>
          </a:p>
        </p:txBody>
      </p:sp>
      <p:cxnSp>
        <p:nvCxnSpPr>
          <p:cNvPr id="16" name="Straight Arrow Connector 15">
            <a:extLst>
              <a:ext uri="{FF2B5EF4-FFF2-40B4-BE49-F238E27FC236}">
                <a16:creationId xmlns:a16="http://schemas.microsoft.com/office/drawing/2014/main" id="{2DBFB7F7-33F3-9DD6-DD6B-0DC7DE7E03A5}"/>
              </a:ext>
            </a:extLst>
          </p:cNvPr>
          <p:cNvCxnSpPr>
            <a:cxnSpLocks/>
          </p:cNvCxnSpPr>
          <p:nvPr/>
        </p:nvCxnSpPr>
        <p:spPr>
          <a:xfrm flipH="1">
            <a:off x="8606118" y="2204139"/>
            <a:ext cx="53788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0202CA8-A113-6FF6-8F22-26C435AB9C58}"/>
              </a:ext>
            </a:extLst>
          </p:cNvPr>
          <p:cNvSpPr txBox="1"/>
          <p:nvPr/>
        </p:nvSpPr>
        <p:spPr>
          <a:xfrm>
            <a:off x="9425850" y="2450150"/>
            <a:ext cx="2848985" cy="461665"/>
          </a:xfrm>
          <a:prstGeom prst="rect">
            <a:avLst/>
          </a:prstGeom>
          <a:noFill/>
        </p:spPr>
        <p:txBody>
          <a:bodyPr wrap="none" rtlCol="0">
            <a:spAutoFit/>
          </a:bodyPr>
          <a:lstStyle/>
          <a:p>
            <a:r>
              <a:rPr lang="en-US" sz="2400" dirty="0">
                <a:solidFill>
                  <a:schemeClr val="accent2"/>
                </a:solidFill>
              </a:rPr>
              <a:t>Co-occurrence count</a:t>
            </a:r>
          </a:p>
        </p:txBody>
      </p:sp>
      <p:cxnSp>
        <p:nvCxnSpPr>
          <p:cNvPr id="3" name="Straight Arrow Connector 2">
            <a:extLst>
              <a:ext uri="{FF2B5EF4-FFF2-40B4-BE49-F238E27FC236}">
                <a16:creationId xmlns:a16="http://schemas.microsoft.com/office/drawing/2014/main" id="{5AF64B00-AD52-AB78-B1A3-FB7EFA70D3EE}"/>
              </a:ext>
            </a:extLst>
          </p:cNvPr>
          <p:cNvCxnSpPr>
            <a:cxnSpLocks/>
          </p:cNvCxnSpPr>
          <p:nvPr/>
        </p:nvCxnSpPr>
        <p:spPr>
          <a:xfrm flipH="1">
            <a:off x="8606118" y="2680982"/>
            <a:ext cx="53788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03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7DB5-5230-67B3-B86D-99B0AB755A01}"/>
              </a:ext>
            </a:extLst>
          </p:cNvPr>
          <p:cNvSpPr>
            <a:spLocks noGrp="1"/>
          </p:cNvSpPr>
          <p:nvPr>
            <p:ph type="title"/>
          </p:nvPr>
        </p:nvSpPr>
        <p:spPr>
          <a:xfrm>
            <a:off x="838200" y="817898"/>
            <a:ext cx="10515600" cy="872790"/>
          </a:xfrm>
        </p:spPr>
        <p:txBody>
          <a:bodyPr/>
          <a:lstStyle/>
          <a:p>
            <a:r>
              <a:rPr lang="en-US" b="1" dirty="0"/>
              <a:t>Word2vec</a:t>
            </a:r>
            <a:r>
              <a:rPr lang="en-US" dirty="0"/>
              <a:t> – a prediction problem</a:t>
            </a:r>
          </a:p>
        </p:txBody>
      </p:sp>
      <p:sp>
        <p:nvSpPr>
          <p:cNvPr id="3" name="Content Placeholder 2">
            <a:extLst>
              <a:ext uri="{FF2B5EF4-FFF2-40B4-BE49-F238E27FC236}">
                <a16:creationId xmlns:a16="http://schemas.microsoft.com/office/drawing/2014/main" id="{4BC137BA-F90E-FCE7-3A12-1C94753621D3}"/>
              </a:ext>
            </a:extLst>
          </p:cNvPr>
          <p:cNvSpPr>
            <a:spLocks noGrp="1"/>
          </p:cNvSpPr>
          <p:nvPr>
            <p:ph idx="1"/>
          </p:nvPr>
        </p:nvSpPr>
        <p:spPr>
          <a:xfrm>
            <a:off x="838200" y="4984375"/>
            <a:ext cx="10515600" cy="1192587"/>
          </a:xfrm>
        </p:spPr>
        <p:txBody>
          <a:bodyPr/>
          <a:lstStyle/>
          <a:p>
            <a:r>
              <a:rPr lang="en-US" dirty="0"/>
              <a:t>One-hot vector: </a:t>
            </a:r>
          </a:p>
        </p:txBody>
      </p:sp>
      <p:graphicFrame>
        <p:nvGraphicFramePr>
          <p:cNvPr id="4" name="Table 35">
            <a:extLst>
              <a:ext uri="{FF2B5EF4-FFF2-40B4-BE49-F238E27FC236}">
                <a16:creationId xmlns:a16="http://schemas.microsoft.com/office/drawing/2014/main" id="{4B1926B3-D7E8-FD61-D0E5-4F79C41045BB}"/>
              </a:ext>
            </a:extLst>
          </p:cNvPr>
          <p:cNvGraphicFramePr>
            <a:graphicFrameLocks noGrp="1"/>
          </p:cNvGraphicFramePr>
          <p:nvPr>
            <p:extLst>
              <p:ext uri="{D42A27DB-BD31-4B8C-83A1-F6EECF244321}">
                <p14:modId xmlns:p14="http://schemas.microsoft.com/office/powerpoint/2010/main" val="3059564726"/>
              </p:ext>
            </p:extLst>
          </p:nvPr>
        </p:nvGraphicFramePr>
        <p:xfrm>
          <a:off x="3674853" y="5029200"/>
          <a:ext cx="8333120" cy="1117569"/>
        </p:xfrm>
        <a:graphic>
          <a:graphicData uri="http://schemas.openxmlformats.org/drawingml/2006/table">
            <a:tbl>
              <a:tblPr firstRow="1" bandRow="1">
                <a:tableStyleId>{5C22544A-7EE6-4342-B048-85BDC9FD1C3A}</a:tableStyleId>
              </a:tblPr>
              <a:tblGrid>
                <a:gridCol w="1041640">
                  <a:extLst>
                    <a:ext uri="{9D8B030D-6E8A-4147-A177-3AD203B41FA5}">
                      <a16:colId xmlns:a16="http://schemas.microsoft.com/office/drawing/2014/main" val="899187236"/>
                    </a:ext>
                  </a:extLst>
                </a:gridCol>
                <a:gridCol w="1041640">
                  <a:extLst>
                    <a:ext uri="{9D8B030D-6E8A-4147-A177-3AD203B41FA5}">
                      <a16:colId xmlns:a16="http://schemas.microsoft.com/office/drawing/2014/main" val="570989174"/>
                    </a:ext>
                  </a:extLst>
                </a:gridCol>
                <a:gridCol w="1041640">
                  <a:extLst>
                    <a:ext uri="{9D8B030D-6E8A-4147-A177-3AD203B41FA5}">
                      <a16:colId xmlns:a16="http://schemas.microsoft.com/office/drawing/2014/main" val="1694731277"/>
                    </a:ext>
                  </a:extLst>
                </a:gridCol>
                <a:gridCol w="1041640">
                  <a:extLst>
                    <a:ext uri="{9D8B030D-6E8A-4147-A177-3AD203B41FA5}">
                      <a16:colId xmlns:a16="http://schemas.microsoft.com/office/drawing/2014/main" val="3173639100"/>
                    </a:ext>
                  </a:extLst>
                </a:gridCol>
                <a:gridCol w="1041640">
                  <a:extLst>
                    <a:ext uri="{9D8B030D-6E8A-4147-A177-3AD203B41FA5}">
                      <a16:colId xmlns:a16="http://schemas.microsoft.com/office/drawing/2014/main" val="1096632428"/>
                    </a:ext>
                  </a:extLst>
                </a:gridCol>
                <a:gridCol w="1041640">
                  <a:extLst>
                    <a:ext uri="{9D8B030D-6E8A-4147-A177-3AD203B41FA5}">
                      <a16:colId xmlns:a16="http://schemas.microsoft.com/office/drawing/2014/main" val="1788285558"/>
                    </a:ext>
                  </a:extLst>
                </a:gridCol>
                <a:gridCol w="1041640">
                  <a:extLst>
                    <a:ext uri="{9D8B030D-6E8A-4147-A177-3AD203B41FA5}">
                      <a16:colId xmlns:a16="http://schemas.microsoft.com/office/drawing/2014/main" val="1042702374"/>
                    </a:ext>
                  </a:extLst>
                </a:gridCol>
                <a:gridCol w="1041640">
                  <a:extLst>
                    <a:ext uri="{9D8B030D-6E8A-4147-A177-3AD203B41FA5}">
                      <a16:colId xmlns:a16="http://schemas.microsoft.com/office/drawing/2014/main" val="2696600167"/>
                    </a:ext>
                  </a:extLst>
                </a:gridCol>
              </a:tblGrid>
              <a:tr h="660369">
                <a:tc>
                  <a:txBody>
                    <a:bodyPr/>
                    <a:lstStyle/>
                    <a:p>
                      <a:r>
                        <a:rPr lang="en-US" sz="2400" dirty="0">
                          <a:solidFill>
                            <a:schemeClr val="tx1"/>
                          </a:solidFill>
                        </a:rPr>
                        <a:t>ID</a:t>
                      </a:r>
                    </a:p>
                  </a:txBody>
                  <a:tcPr>
                    <a:solidFill>
                      <a:schemeClr val="bg1"/>
                    </a:solidFill>
                  </a:tcPr>
                </a:tc>
                <a:tc>
                  <a:txBody>
                    <a:bodyPr/>
                    <a:lstStyle/>
                    <a:p>
                      <a:r>
                        <a:rPr lang="en-US" sz="2400" dirty="0">
                          <a:solidFill>
                            <a:schemeClr val="tx1"/>
                          </a:solidFill>
                        </a:rPr>
                        <a:t>Word</a:t>
                      </a:r>
                    </a:p>
                  </a:txBody>
                  <a:tcPr>
                    <a:solidFill>
                      <a:schemeClr val="bg1"/>
                    </a:solidFill>
                  </a:tcPr>
                </a:tc>
                <a:tc>
                  <a:txBody>
                    <a:bodyPr/>
                    <a:lstStyle/>
                    <a:p>
                      <a:r>
                        <a:rPr lang="en-US" sz="2400" dirty="0"/>
                        <a:t>I</a:t>
                      </a:r>
                    </a:p>
                  </a:txBody>
                  <a:tcPr/>
                </a:tc>
                <a:tc>
                  <a:txBody>
                    <a:bodyPr/>
                    <a:lstStyle/>
                    <a:p>
                      <a:r>
                        <a:rPr lang="en-US" sz="2400" dirty="0"/>
                        <a:t>eat</a:t>
                      </a:r>
                    </a:p>
                  </a:txBody>
                  <a:tcPr/>
                </a:tc>
                <a:tc>
                  <a:txBody>
                    <a:bodyPr/>
                    <a:lstStyle/>
                    <a:p>
                      <a:r>
                        <a:rPr lang="en-US" sz="2400" dirty="0">
                          <a:solidFill>
                            <a:schemeClr val="bg1"/>
                          </a:solidFill>
                        </a:rPr>
                        <a:t>burger</a:t>
                      </a:r>
                    </a:p>
                  </a:txBody>
                  <a:tcPr/>
                </a:tc>
                <a:tc>
                  <a:txBody>
                    <a:bodyPr/>
                    <a:lstStyle/>
                    <a:p>
                      <a:r>
                        <a:rPr lang="en-US" sz="2400" dirty="0"/>
                        <a:t>and</a:t>
                      </a:r>
                    </a:p>
                  </a:txBody>
                  <a:tcPr/>
                </a:tc>
                <a:tc>
                  <a:txBody>
                    <a:bodyPr/>
                    <a:lstStyle/>
                    <a:p>
                      <a:r>
                        <a:rPr lang="en-US" sz="2400" dirty="0"/>
                        <a:t>you</a:t>
                      </a:r>
                    </a:p>
                  </a:txBody>
                  <a:tcPr/>
                </a:tc>
                <a:tc>
                  <a:txBody>
                    <a:bodyPr/>
                    <a:lstStyle/>
                    <a:p>
                      <a:r>
                        <a:rPr lang="en-US" sz="2400" dirty="0"/>
                        <a:t>salad</a:t>
                      </a:r>
                    </a:p>
                  </a:txBody>
                  <a:tcPr/>
                </a:tc>
                <a:extLst>
                  <a:ext uri="{0D108BD9-81ED-4DB2-BD59-A6C34878D82A}">
                    <a16:rowId xmlns:a16="http://schemas.microsoft.com/office/drawing/2014/main" val="3401970204"/>
                  </a:ext>
                </a:extLst>
              </a:tr>
              <a:tr h="405590">
                <a:tc>
                  <a:txBody>
                    <a:bodyPr/>
                    <a:lstStyle/>
                    <a:p>
                      <a:r>
                        <a:rPr lang="en-US" sz="2400" dirty="0">
                          <a:solidFill>
                            <a:schemeClr val="tx1"/>
                          </a:solidFill>
                        </a:rPr>
                        <a:t>2</a:t>
                      </a:r>
                    </a:p>
                  </a:txBody>
                  <a:tcPr/>
                </a:tc>
                <a:tc>
                  <a:txBody>
                    <a:bodyPr/>
                    <a:lstStyle/>
                    <a:p>
                      <a:r>
                        <a:rPr lang="en-US" sz="2400" dirty="0">
                          <a:solidFill>
                            <a:schemeClr val="tx1"/>
                          </a:solidFill>
                        </a:rPr>
                        <a:t>eat</a:t>
                      </a:r>
                    </a:p>
                  </a:txBody>
                  <a:tcPr/>
                </a:tc>
                <a:tc>
                  <a:txBody>
                    <a:bodyPr/>
                    <a:lstStyle/>
                    <a:p>
                      <a:r>
                        <a:rPr lang="en-US" sz="2400" dirty="0"/>
                        <a:t>0</a:t>
                      </a:r>
                    </a:p>
                  </a:txBody>
                  <a:tcPr/>
                </a:tc>
                <a:tc>
                  <a:txBody>
                    <a:bodyPr/>
                    <a:lstStyle/>
                    <a:p>
                      <a:r>
                        <a:rPr lang="en-US" sz="2400" dirty="0">
                          <a:solidFill>
                            <a:schemeClr val="tx1"/>
                          </a:solidFill>
                        </a:rPr>
                        <a:t>1</a:t>
                      </a:r>
                    </a:p>
                  </a:txBody>
                  <a:tcPr/>
                </a:tc>
                <a:tc>
                  <a:txBody>
                    <a:bodyPr/>
                    <a:lstStyle/>
                    <a:p>
                      <a:r>
                        <a:rPr lang="en-US" sz="2400" dirty="0">
                          <a:solidFill>
                            <a:schemeClr val="tx1"/>
                          </a:solidFill>
                        </a:rPr>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8136544"/>
                  </a:ext>
                </a:extLst>
              </a:tr>
            </a:tbl>
          </a:graphicData>
        </a:graphic>
      </p:graphicFrame>
      <p:sp>
        <p:nvSpPr>
          <p:cNvPr id="6" name="Rounded Rectangle 5">
            <a:extLst>
              <a:ext uri="{FF2B5EF4-FFF2-40B4-BE49-F238E27FC236}">
                <a16:creationId xmlns:a16="http://schemas.microsoft.com/office/drawing/2014/main" id="{9D2D38BF-5B8A-846E-392A-A8F296B74AC3}"/>
              </a:ext>
            </a:extLst>
          </p:cNvPr>
          <p:cNvSpPr/>
          <p:nvPr/>
        </p:nvSpPr>
        <p:spPr>
          <a:xfrm>
            <a:off x="838200" y="2855258"/>
            <a:ext cx="1918447" cy="1147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p>
          <a:p>
            <a:pPr algn="ctr"/>
            <a:r>
              <a:rPr lang="en-US" dirty="0"/>
              <a:t>“eat”</a:t>
            </a:r>
          </a:p>
          <a:p>
            <a:pPr algn="ctr"/>
            <a:r>
              <a:rPr lang="en-US" dirty="0"/>
              <a:t>“and”</a:t>
            </a:r>
          </a:p>
        </p:txBody>
      </p:sp>
      <p:sp>
        <p:nvSpPr>
          <p:cNvPr id="7" name="Rounded Rectangle 6">
            <a:extLst>
              <a:ext uri="{FF2B5EF4-FFF2-40B4-BE49-F238E27FC236}">
                <a16:creationId xmlns:a16="http://schemas.microsoft.com/office/drawing/2014/main" id="{4BF8DCAC-2EE4-B0C9-DE24-6363BAC738E0}"/>
              </a:ext>
            </a:extLst>
          </p:cNvPr>
          <p:cNvSpPr/>
          <p:nvPr/>
        </p:nvSpPr>
        <p:spPr>
          <a:xfrm>
            <a:off x="3872754" y="2855258"/>
            <a:ext cx="2348753" cy="1147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8" name="Rounded Rectangle 7">
            <a:extLst>
              <a:ext uri="{FF2B5EF4-FFF2-40B4-BE49-F238E27FC236}">
                <a16:creationId xmlns:a16="http://schemas.microsoft.com/office/drawing/2014/main" id="{57730FFF-F04B-2AFA-4AEB-69ADB95C05A3}"/>
              </a:ext>
            </a:extLst>
          </p:cNvPr>
          <p:cNvSpPr/>
          <p:nvPr/>
        </p:nvSpPr>
        <p:spPr>
          <a:xfrm>
            <a:off x="7724586" y="2169459"/>
            <a:ext cx="2348753" cy="218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Probability distribution</a:t>
            </a:r>
          </a:p>
        </p:txBody>
      </p:sp>
      <p:cxnSp>
        <p:nvCxnSpPr>
          <p:cNvPr id="5" name="Straight Arrow Connector 4">
            <a:extLst>
              <a:ext uri="{FF2B5EF4-FFF2-40B4-BE49-F238E27FC236}">
                <a16:creationId xmlns:a16="http://schemas.microsoft.com/office/drawing/2014/main" id="{E4DF8BB3-CEEC-0D09-250F-508C56E6F98E}"/>
              </a:ext>
            </a:extLst>
          </p:cNvPr>
          <p:cNvCxnSpPr>
            <a:cxnSpLocks/>
          </p:cNvCxnSpPr>
          <p:nvPr/>
        </p:nvCxnSpPr>
        <p:spPr>
          <a:xfrm>
            <a:off x="3003717" y="3429000"/>
            <a:ext cx="5987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8EEE9C-21EC-637B-AE4E-9B15E04D53D5}"/>
              </a:ext>
            </a:extLst>
          </p:cNvPr>
          <p:cNvCxnSpPr>
            <a:cxnSpLocks/>
          </p:cNvCxnSpPr>
          <p:nvPr/>
        </p:nvCxnSpPr>
        <p:spPr>
          <a:xfrm>
            <a:off x="6681515" y="3429000"/>
            <a:ext cx="5987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F26159-4092-9AF0-D34E-7556F5B42513}"/>
              </a:ext>
            </a:extLst>
          </p:cNvPr>
          <p:cNvSpPr txBox="1"/>
          <p:nvPr/>
        </p:nvSpPr>
        <p:spPr>
          <a:xfrm>
            <a:off x="838200" y="2051148"/>
            <a:ext cx="4780348" cy="400110"/>
          </a:xfrm>
          <a:prstGeom prst="rect">
            <a:avLst/>
          </a:prstGeom>
          <a:noFill/>
        </p:spPr>
        <p:txBody>
          <a:bodyPr wrap="none" rtlCol="0">
            <a:spAutoFit/>
          </a:bodyPr>
          <a:lstStyle/>
          <a:p>
            <a:r>
              <a:rPr lang="en-AU" sz="2000" dirty="0"/>
              <a:t>[“I”, “</a:t>
            </a:r>
            <a:r>
              <a:rPr lang="en-AU" sz="2000" dirty="0">
                <a:solidFill>
                  <a:schemeClr val="accent1"/>
                </a:solidFill>
              </a:rPr>
              <a:t>eat</a:t>
            </a:r>
            <a:r>
              <a:rPr lang="en-AU" sz="2000" dirty="0"/>
              <a:t>”, ‘</a:t>
            </a:r>
            <a:r>
              <a:rPr lang="en-AU" sz="2000" dirty="0">
                <a:solidFill>
                  <a:schemeClr val="accent2"/>
                </a:solidFill>
              </a:rPr>
              <a:t>???</a:t>
            </a:r>
            <a:r>
              <a:rPr lang="en-AU" sz="2000" dirty="0"/>
              <a:t>”, “</a:t>
            </a:r>
            <a:r>
              <a:rPr lang="en-AU" sz="2000" dirty="0">
                <a:solidFill>
                  <a:schemeClr val="accent1"/>
                </a:solidFill>
              </a:rPr>
              <a:t>and</a:t>
            </a:r>
            <a:r>
              <a:rPr lang="en-AU" sz="2000" dirty="0"/>
              <a:t>”, “you”, “eat”, “salad”]</a:t>
            </a:r>
          </a:p>
        </p:txBody>
      </p:sp>
    </p:spTree>
    <p:extLst>
      <p:ext uri="{BB962C8B-B14F-4D97-AF65-F5344CB8AC3E}">
        <p14:creationId xmlns:p14="http://schemas.microsoft.com/office/powerpoint/2010/main" val="3850482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C4C6-7666-ECC8-A661-8D9D42362109}"/>
              </a:ext>
            </a:extLst>
          </p:cNvPr>
          <p:cNvSpPr>
            <a:spLocks noGrp="1"/>
          </p:cNvSpPr>
          <p:nvPr>
            <p:ph type="title"/>
          </p:nvPr>
        </p:nvSpPr>
        <p:spPr>
          <a:xfrm>
            <a:off x="4824096" y="874637"/>
            <a:ext cx="6471249" cy="879805"/>
          </a:xfrm>
        </p:spPr>
        <p:txBody>
          <a:bodyPr/>
          <a:lstStyle/>
          <a:p>
            <a:r>
              <a:rPr lang="en-US" b="1" dirty="0"/>
              <a:t>Word2vec</a:t>
            </a:r>
            <a:endParaRPr lang="en-US" dirty="0"/>
          </a:p>
        </p:txBody>
      </p:sp>
      <p:sp>
        <p:nvSpPr>
          <p:cNvPr id="4" name="TextBox 3">
            <a:extLst>
              <a:ext uri="{FF2B5EF4-FFF2-40B4-BE49-F238E27FC236}">
                <a16:creationId xmlns:a16="http://schemas.microsoft.com/office/drawing/2014/main" id="{6C120C32-1398-8A8F-9B19-69FBCF8043EB}"/>
              </a:ext>
            </a:extLst>
          </p:cNvPr>
          <p:cNvSpPr txBox="1"/>
          <p:nvPr/>
        </p:nvSpPr>
        <p:spPr>
          <a:xfrm>
            <a:off x="2303253" y="1949570"/>
            <a:ext cx="1123384" cy="523220"/>
          </a:xfrm>
          <a:prstGeom prst="rect">
            <a:avLst/>
          </a:prstGeom>
          <a:noFill/>
        </p:spPr>
        <p:txBody>
          <a:bodyPr wrap="none" rtlCol="0">
            <a:spAutoFit/>
          </a:bodyPr>
          <a:lstStyle/>
          <a:p>
            <a:r>
              <a:rPr lang="en-US" sz="2800" dirty="0"/>
              <a:t>CBOW</a:t>
            </a:r>
          </a:p>
        </p:txBody>
      </p:sp>
      <p:sp>
        <p:nvSpPr>
          <p:cNvPr id="5" name="TextBox 4">
            <a:extLst>
              <a:ext uri="{FF2B5EF4-FFF2-40B4-BE49-F238E27FC236}">
                <a16:creationId xmlns:a16="http://schemas.microsoft.com/office/drawing/2014/main" id="{1E3F5226-49B2-D83D-1140-65E2D148409D}"/>
              </a:ext>
            </a:extLst>
          </p:cNvPr>
          <p:cNvSpPr txBox="1"/>
          <p:nvPr/>
        </p:nvSpPr>
        <p:spPr>
          <a:xfrm>
            <a:off x="8609162" y="1949570"/>
            <a:ext cx="1639231" cy="523220"/>
          </a:xfrm>
          <a:prstGeom prst="rect">
            <a:avLst/>
          </a:prstGeom>
          <a:noFill/>
        </p:spPr>
        <p:txBody>
          <a:bodyPr wrap="none" rtlCol="0">
            <a:spAutoFit/>
          </a:bodyPr>
          <a:lstStyle/>
          <a:p>
            <a:r>
              <a:rPr lang="en-US" sz="2800" dirty="0"/>
              <a:t>Skip-gram</a:t>
            </a:r>
          </a:p>
        </p:txBody>
      </p:sp>
      <p:cxnSp>
        <p:nvCxnSpPr>
          <p:cNvPr id="6" name="Straight Arrow Connector 5">
            <a:extLst>
              <a:ext uri="{FF2B5EF4-FFF2-40B4-BE49-F238E27FC236}">
                <a16:creationId xmlns:a16="http://schemas.microsoft.com/office/drawing/2014/main" id="{71B0BB7A-0775-B283-6A8A-767750F2C7B2}"/>
              </a:ext>
            </a:extLst>
          </p:cNvPr>
          <p:cNvCxnSpPr>
            <a:cxnSpLocks/>
          </p:cNvCxnSpPr>
          <p:nvPr/>
        </p:nvCxnSpPr>
        <p:spPr>
          <a:xfrm flipH="1">
            <a:off x="3426637" y="1567940"/>
            <a:ext cx="1090255" cy="38163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AF5261-304C-45DF-7C23-83EDE31AFD56}"/>
              </a:ext>
            </a:extLst>
          </p:cNvPr>
          <p:cNvCxnSpPr>
            <a:cxnSpLocks/>
          </p:cNvCxnSpPr>
          <p:nvPr/>
        </p:nvCxnSpPr>
        <p:spPr>
          <a:xfrm>
            <a:off x="7510281" y="1559314"/>
            <a:ext cx="1098881" cy="39025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E1D5D34-6779-1CE4-018A-C506EE97957D}"/>
              </a:ext>
            </a:extLst>
          </p:cNvPr>
          <p:cNvSpPr/>
          <p:nvPr/>
        </p:nvSpPr>
        <p:spPr>
          <a:xfrm>
            <a:off x="1826816" y="2876683"/>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a:t>
            </a:r>
          </a:p>
        </p:txBody>
      </p:sp>
      <p:sp>
        <p:nvSpPr>
          <p:cNvPr id="14" name="Rectangle 13">
            <a:extLst>
              <a:ext uri="{FF2B5EF4-FFF2-40B4-BE49-F238E27FC236}">
                <a16:creationId xmlns:a16="http://schemas.microsoft.com/office/drawing/2014/main" id="{8BD437D2-9476-E0E8-B39A-47A77898BD0C}"/>
              </a:ext>
            </a:extLst>
          </p:cNvPr>
          <p:cNvSpPr/>
          <p:nvPr/>
        </p:nvSpPr>
        <p:spPr>
          <a:xfrm>
            <a:off x="1826816" y="4469694"/>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and</a:t>
            </a:r>
          </a:p>
        </p:txBody>
      </p:sp>
      <p:sp>
        <p:nvSpPr>
          <p:cNvPr id="15" name="Rectangle 14">
            <a:extLst>
              <a:ext uri="{FF2B5EF4-FFF2-40B4-BE49-F238E27FC236}">
                <a16:creationId xmlns:a16="http://schemas.microsoft.com/office/drawing/2014/main" id="{A12335CD-A4C6-23F7-E68A-011A89A19CE6}"/>
              </a:ext>
            </a:extLst>
          </p:cNvPr>
          <p:cNvSpPr/>
          <p:nvPr/>
        </p:nvSpPr>
        <p:spPr>
          <a:xfrm>
            <a:off x="3178288" y="3848477"/>
            <a:ext cx="500332" cy="8268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mean</a:t>
            </a:r>
          </a:p>
        </p:txBody>
      </p:sp>
      <p:cxnSp>
        <p:nvCxnSpPr>
          <p:cNvPr id="17" name="Straight Connector 16">
            <a:extLst>
              <a:ext uri="{FF2B5EF4-FFF2-40B4-BE49-F238E27FC236}">
                <a16:creationId xmlns:a16="http://schemas.microsoft.com/office/drawing/2014/main" id="{66FE42E5-4BC0-ECD4-B5C4-CDE5B7E6BFD8}"/>
              </a:ext>
            </a:extLst>
          </p:cNvPr>
          <p:cNvCxnSpPr>
            <a:cxnSpLocks/>
          </p:cNvCxnSpPr>
          <p:nvPr/>
        </p:nvCxnSpPr>
        <p:spPr>
          <a:xfrm>
            <a:off x="2327148" y="2876683"/>
            <a:ext cx="851140" cy="971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D533DE-F500-7F48-FF97-D55076B15A31}"/>
              </a:ext>
            </a:extLst>
          </p:cNvPr>
          <p:cNvCxnSpPr>
            <a:cxnSpLocks/>
          </p:cNvCxnSpPr>
          <p:nvPr/>
        </p:nvCxnSpPr>
        <p:spPr>
          <a:xfrm flipV="1">
            <a:off x="2327148" y="4675291"/>
            <a:ext cx="851140" cy="116600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5CDDBB-76F0-FD87-1A22-8048236155FD}"/>
              </a:ext>
            </a:extLst>
          </p:cNvPr>
          <p:cNvSpPr txBox="1"/>
          <p:nvPr/>
        </p:nvSpPr>
        <p:spPr>
          <a:xfrm>
            <a:off x="2306661" y="3461675"/>
            <a:ext cx="867545" cy="261610"/>
          </a:xfrm>
          <a:prstGeom prst="rect">
            <a:avLst/>
          </a:prstGeom>
          <a:noFill/>
        </p:spPr>
        <p:txBody>
          <a:bodyPr wrap="none" rtlCol="0">
            <a:spAutoFit/>
          </a:bodyPr>
          <a:lstStyle/>
          <a:p>
            <a:r>
              <a:rPr lang="en-US" sz="1100" dirty="0"/>
              <a:t>x </a:t>
            </a:r>
            <a:r>
              <a:rPr lang="en-US" sz="1100" dirty="0" err="1"/>
              <a:t>Weight_in</a:t>
            </a:r>
            <a:endParaRPr lang="en-US" sz="1100" dirty="0"/>
          </a:p>
        </p:txBody>
      </p:sp>
      <p:sp>
        <p:nvSpPr>
          <p:cNvPr id="22" name="TextBox 21">
            <a:extLst>
              <a:ext uri="{FF2B5EF4-FFF2-40B4-BE49-F238E27FC236}">
                <a16:creationId xmlns:a16="http://schemas.microsoft.com/office/drawing/2014/main" id="{126D82CC-EA85-022F-00FC-F8DA8C38C780}"/>
              </a:ext>
            </a:extLst>
          </p:cNvPr>
          <p:cNvSpPr txBox="1"/>
          <p:nvPr/>
        </p:nvSpPr>
        <p:spPr>
          <a:xfrm>
            <a:off x="2333796" y="4747017"/>
            <a:ext cx="867545" cy="261610"/>
          </a:xfrm>
          <a:prstGeom prst="rect">
            <a:avLst/>
          </a:prstGeom>
          <a:noFill/>
        </p:spPr>
        <p:txBody>
          <a:bodyPr wrap="none" rtlCol="0">
            <a:spAutoFit/>
          </a:bodyPr>
          <a:lstStyle/>
          <a:p>
            <a:r>
              <a:rPr lang="en-US" sz="1100" dirty="0"/>
              <a:t>x </a:t>
            </a:r>
            <a:r>
              <a:rPr lang="en-US" sz="1100" dirty="0" err="1"/>
              <a:t>Weight_in</a:t>
            </a:r>
            <a:endParaRPr lang="en-US" sz="1100" dirty="0"/>
          </a:p>
        </p:txBody>
      </p:sp>
      <p:sp>
        <p:nvSpPr>
          <p:cNvPr id="23" name="Rectangle 22">
            <a:extLst>
              <a:ext uri="{FF2B5EF4-FFF2-40B4-BE49-F238E27FC236}">
                <a16:creationId xmlns:a16="http://schemas.microsoft.com/office/drawing/2014/main" id="{C4D90EE2-E167-61B8-AB97-781E9583C298}"/>
              </a:ext>
            </a:extLst>
          </p:cNvPr>
          <p:cNvSpPr/>
          <p:nvPr/>
        </p:nvSpPr>
        <p:spPr>
          <a:xfrm>
            <a:off x="4605820" y="3576084"/>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Score</a:t>
            </a:r>
          </a:p>
        </p:txBody>
      </p:sp>
      <p:sp>
        <p:nvSpPr>
          <p:cNvPr id="26" name="TextBox 25">
            <a:extLst>
              <a:ext uri="{FF2B5EF4-FFF2-40B4-BE49-F238E27FC236}">
                <a16:creationId xmlns:a16="http://schemas.microsoft.com/office/drawing/2014/main" id="{EB8F7D98-2FE0-B008-3679-65AE23BCA68E}"/>
              </a:ext>
            </a:extLst>
          </p:cNvPr>
          <p:cNvSpPr txBox="1"/>
          <p:nvPr/>
        </p:nvSpPr>
        <p:spPr>
          <a:xfrm>
            <a:off x="2883105" y="5099416"/>
            <a:ext cx="1108893" cy="307777"/>
          </a:xfrm>
          <a:prstGeom prst="rect">
            <a:avLst/>
          </a:prstGeom>
          <a:noFill/>
        </p:spPr>
        <p:txBody>
          <a:bodyPr wrap="none" rtlCol="0">
            <a:spAutoFit/>
          </a:bodyPr>
          <a:lstStyle/>
          <a:p>
            <a:r>
              <a:rPr lang="en-US" sz="1400" dirty="0">
                <a:solidFill>
                  <a:schemeClr val="accent1"/>
                </a:solidFill>
              </a:rPr>
              <a:t>Hidden layer</a:t>
            </a:r>
          </a:p>
        </p:txBody>
      </p:sp>
      <p:sp>
        <p:nvSpPr>
          <p:cNvPr id="27" name="TextBox 26">
            <a:extLst>
              <a:ext uri="{FF2B5EF4-FFF2-40B4-BE49-F238E27FC236}">
                <a16:creationId xmlns:a16="http://schemas.microsoft.com/office/drawing/2014/main" id="{A1BB6D10-7A4C-1AFC-AE97-E10E8E1F0FED}"/>
              </a:ext>
            </a:extLst>
          </p:cNvPr>
          <p:cNvSpPr txBox="1"/>
          <p:nvPr/>
        </p:nvSpPr>
        <p:spPr>
          <a:xfrm>
            <a:off x="1591464" y="5908816"/>
            <a:ext cx="971035" cy="307777"/>
          </a:xfrm>
          <a:prstGeom prst="rect">
            <a:avLst/>
          </a:prstGeom>
          <a:noFill/>
        </p:spPr>
        <p:txBody>
          <a:bodyPr wrap="none" rtlCol="0">
            <a:spAutoFit/>
          </a:bodyPr>
          <a:lstStyle/>
          <a:p>
            <a:r>
              <a:rPr lang="en-US" sz="1400" dirty="0">
                <a:solidFill>
                  <a:schemeClr val="accent1"/>
                </a:solidFill>
              </a:rPr>
              <a:t>Input layer</a:t>
            </a:r>
          </a:p>
        </p:txBody>
      </p:sp>
      <p:sp>
        <p:nvSpPr>
          <p:cNvPr id="28" name="TextBox 27">
            <a:extLst>
              <a:ext uri="{FF2B5EF4-FFF2-40B4-BE49-F238E27FC236}">
                <a16:creationId xmlns:a16="http://schemas.microsoft.com/office/drawing/2014/main" id="{01B44019-363B-1981-1ACB-8F869A5FA916}"/>
              </a:ext>
            </a:extLst>
          </p:cNvPr>
          <p:cNvSpPr txBox="1"/>
          <p:nvPr/>
        </p:nvSpPr>
        <p:spPr>
          <a:xfrm>
            <a:off x="4477964" y="5055786"/>
            <a:ext cx="1105687" cy="307777"/>
          </a:xfrm>
          <a:prstGeom prst="rect">
            <a:avLst/>
          </a:prstGeom>
          <a:noFill/>
        </p:spPr>
        <p:txBody>
          <a:bodyPr wrap="none" rtlCol="0">
            <a:spAutoFit/>
          </a:bodyPr>
          <a:lstStyle/>
          <a:p>
            <a:r>
              <a:rPr lang="en-US" sz="1400" dirty="0">
                <a:solidFill>
                  <a:schemeClr val="accent1"/>
                </a:solidFill>
              </a:rPr>
              <a:t>Output layer</a:t>
            </a:r>
          </a:p>
        </p:txBody>
      </p:sp>
      <p:cxnSp>
        <p:nvCxnSpPr>
          <p:cNvPr id="29" name="Straight Connector 28">
            <a:extLst>
              <a:ext uri="{FF2B5EF4-FFF2-40B4-BE49-F238E27FC236}">
                <a16:creationId xmlns:a16="http://schemas.microsoft.com/office/drawing/2014/main" id="{E1B190A7-8381-FE80-C8AF-B1E63FD58E3D}"/>
              </a:ext>
            </a:extLst>
          </p:cNvPr>
          <p:cNvCxnSpPr>
            <a:cxnSpLocks/>
          </p:cNvCxnSpPr>
          <p:nvPr/>
        </p:nvCxnSpPr>
        <p:spPr>
          <a:xfrm>
            <a:off x="2336294" y="4248283"/>
            <a:ext cx="841994" cy="427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6538F-B426-24BE-7DF8-09AAD4D6F5C4}"/>
              </a:ext>
            </a:extLst>
          </p:cNvPr>
          <p:cNvCxnSpPr>
            <a:cxnSpLocks/>
          </p:cNvCxnSpPr>
          <p:nvPr/>
        </p:nvCxnSpPr>
        <p:spPr>
          <a:xfrm flipV="1">
            <a:off x="2331721" y="3865185"/>
            <a:ext cx="837421" cy="620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5C9A61-6629-C5EA-D37C-C933D1EA9E37}"/>
              </a:ext>
            </a:extLst>
          </p:cNvPr>
          <p:cNvCxnSpPr>
            <a:cxnSpLocks/>
          </p:cNvCxnSpPr>
          <p:nvPr/>
        </p:nvCxnSpPr>
        <p:spPr>
          <a:xfrm flipV="1">
            <a:off x="3683193" y="3592480"/>
            <a:ext cx="895492" cy="255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31895C5-9BCB-CA33-E788-FEABDB0C9F33}"/>
              </a:ext>
            </a:extLst>
          </p:cNvPr>
          <p:cNvCxnSpPr>
            <a:cxnSpLocks/>
          </p:cNvCxnSpPr>
          <p:nvPr/>
        </p:nvCxnSpPr>
        <p:spPr>
          <a:xfrm>
            <a:off x="3687766" y="4675291"/>
            <a:ext cx="906503" cy="272393"/>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A114EA-F28C-8A99-514A-F2693674F92A}"/>
              </a:ext>
            </a:extLst>
          </p:cNvPr>
          <p:cNvSpPr txBox="1"/>
          <p:nvPr/>
        </p:nvSpPr>
        <p:spPr>
          <a:xfrm>
            <a:off x="3690171" y="4131079"/>
            <a:ext cx="955711" cy="261610"/>
          </a:xfrm>
          <a:prstGeom prst="rect">
            <a:avLst/>
          </a:prstGeom>
          <a:noFill/>
        </p:spPr>
        <p:txBody>
          <a:bodyPr wrap="none" rtlCol="0">
            <a:spAutoFit/>
          </a:bodyPr>
          <a:lstStyle/>
          <a:p>
            <a:r>
              <a:rPr lang="en-US" sz="1100" dirty="0"/>
              <a:t>x </a:t>
            </a:r>
            <a:r>
              <a:rPr lang="en-US" sz="1100" dirty="0" err="1"/>
              <a:t>Weight_out</a:t>
            </a:r>
            <a:endParaRPr lang="en-US" sz="1100" dirty="0"/>
          </a:p>
        </p:txBody>
      </p:sp>
      <p:graphicFrame>
        <p:nvGraphicFramePr>
          <p:cNvPr id="38" name="Table 38">
            <a:extLst>
              <a:ext uri="{FF2B5EF4-FFF2-40B4-BE49-F238E27FC236}">
                <a16:creationId xmlns:a16="http://schemas.microsoft.com/office/drawing/2014/main" id="{241C0E8D-D48C-05A3-8C93-5F197FEAC852}"/>
              </a:ext>
            </a:extLst>
          </p:cNvPr>
          <p:cNvGraphicFramePr>
            <a:graphicFrameLocks noGrp="1"/>
          </p:cNvGraphicFramePr>
          <p:nvPr>
            <p:extLst>
              <p:ext uri="{D42A27DB-BD31-4B8C-83A1-F6EECF244321}">
                <p14:modId xmlns:p14="http://schemas.microsoft.com/office/powerpoint/2010/main" val="1908219560"/>
              </p:ext>
            </p:extLst>
          </p:nvPr>
        </p:nvGraphicFramePr>
        <p:xfrm>
          <a:off x="606087" y="2785243"/>
          <a:ext cx="1209178" cy="1554480"/>
        </p:xfrm>
        <a:graphic>
          <a:graphicData uri="http://schemas.openxmlformats.org/drawingml/2006/table">
            <a:tbl>
              <a:tblPr firstRow="1" bandRow="1">
                <a:tableStyleId>{5940675A-B579-460E-94D1-54222C63F5DA}</a:tableStyleId>
              </a:tblPr>
              <a:tblGrid>
                <a:gridCol w="604589">
                  <a:extLst>
                    <a:ext uri="{9D8B030D-6E8A-4147-A177-3AD203B41FA5}">
                      <a16:colId xmlns:a16="http://schemas.microsoft.com/office/drawing/2014/main" val="4171460516"/>
                    </a:ext>
                  </a:extLst>
                </a:gridCol>
                <a:gridCol w="604589">
                  <a:extLst>
                    <a:ext uri="{9D8B030D-6E8A-4147-A177-3AD203B41FA5}">
                      <a16:colId xmlns:a16="http://schemas.microsoft.com/office/drawing/2014/main" val="3228147409"/>
                    </a:ext>
                  </a:extLst>
                </a:gridCol>
              </a:tblGrid>
              <a:tr h="204984">
                <a:tc>
                  <a:txBody>
                    <a:bodyPr/>
                    <a:lstStyle/>
                    <a:p>
                      <a:r>
                        <a:rPr lang="en-US" sz="1100" dirty="0"/>
                        <a:t>I</a:t>
                      </a:r>
                    </a:p>
                  </a:txBody>
                  <a:tcPr/>
                </a:tc>
                <a:tc>
                  <a:txBody>
                    <a:bodyPr/>
                    <a:lstStyle/>
                    <a:p>
                      <a:r>
                        <a:rPr lang="en-US" sz="1100" dirty="0"/>
                        <a:t>0</a:t>
                      </a:r>
                    </a:p>
                  </a:txBody>
                  <a:tcPr/>
                </a:tc>
                <a:extLst>
                  <a:ext uri="{0D108BD9-81ED-4DB2-BD59-A6C34878D82A}">
                    <a16:rowId xmlns:a16="http://schemas.microsoft.com/office/drawing/2014/main" val="2113203906"/>
                  </a:ext>
                </a:extLst>
              </a:tr>
              <a:tr h="204984">
                <a:tc>
                  <a:txBody>
                    <a:bodyPr/>
                    <a:lstStyle/>
                    <a:p>
                      <a:r>
                        <a:rPr lang="en-US" sz="1100" dirty="0"/>
                        <a:t>eat</a:t>
                      </a:r>
                    </a:p>
                  </a:txBody>
                  <a:tcPr>
                    <a:solidFill>
                      <a:schemeClr val="accent1">
                        <a:lumMod val="20000"/>
                        <a:lumOff val="80000"/>
                      </a:schemeClr>
                    </a:solidFill>
                  </a:tcPr>
                </a:tc>
                <a:tc>
                  <a:txBody>
                    <a:bodyPr/>
                    <a:lstStyle/>
                    <a:p>
                      <a:r>
                        <a:rPr lang="en-US" sz="1100" dirty="0"/>
                        <a:t>1</a:t>
                      </a:r>
                    </a:p>
                  </a:txBody>
                  <a:tcPr>
                    <a:solidFill>
                      <a:schemeClr val="accent1">
                        <a:lumMod val="20000"/>
                        <a:lumOff val="80000"/>
                      </a:schemeClr>
                    </a:solidFill>
                  </a:tcPr>
                </a:tc>
                <a:extLst>
                  <a:ext uri="{0D108BD9-81ED-4DB2-BD59-A6C34878D82A}">
                    <a16:rowId xmlns:a16="http://schemas.microsoft.com/office/drawing/2014/main" val="1108671039"/>
                  </a:ext>
                </a:extLst>
              </a:tr>
              <a:tr h="204984">
                <a:tc>
                  <a:txBody>
                    <a:bodyPr/>
                    <a:lstStyle/>
                    <a:p>
                      <a:r>
                        <a:rPr lang="en-US" sz="1100" dirty="0"/>
                        <a:t>burger</a:t>
                      </a:r>
                    </a:p>
                  </a:txBody>
                  <a:tcPr/>
                </a:tc>
                <a:tc>
                  <a:txBody>
                    <a:bodyPr/>
                    <a:lstStyle/>
                    <a:p>
                      <a:r>
                        <a:rPr lang="en-US" sz="1100" dirty="0"/>
                        <a:t>0</a:t>
                      </a:r>
                    </a:p>
                  </a:txBody>
                  <a:tcPr/>
                </a:tc>
                <a:extLst>
                  <a:ext uri="{0D108BD9-81ED-4DB2-BD59-A6C34878D82A}">
                    <a16:rowId xmlns:a16="http://schemas.microsoft.com/office/drawing/2014/main" val="553941117"/>
                  </a:ext>
                </a:extLst>
              </a:tr>
              <a:tr h="204984">
                <a:tc>
                  <a:txBody>
                    <a:bodyPr/>
                    <a:lstStyle/>
                    <a:p>
                      <a:r>
                        <a:rPr lang="en-US" sz="1100" dirty="0"/>
                        <a:t>and</a:t>
                      </a:r>
                    </a:p>
                  </a:txBody>
                  <a:tcPr/>
                </a:tc>
                <a:tc>
                  <a:txBody>
                    <a:bodyPr/>
                    <a:lstStyle/>
                    <a:p>
                      <a:r>
                        <a:rPr lang="en-US" sz="1100" dirty="0"/>
                        <a:t>0</a:t>
                      </a:r>
                    </a:p>
                  </a:txBody>
                  <a:tcPr/>
                </a:tc>
                <a:extLst>
                  <a:ext uri="{0D108BD9-81ED-4DB2-BD59-A6C34878D82A}">
                    <a16:rowId xmlns:a16="http://schemas.microsoft.com/office/drawing/2014/main" val="449730475"/>
                  </a:ext>
                </a:extLst>
              </a:tr>
              <a:tr h="204984">
                <a:tc>
                  <a:txBody>
                    <a:bodyPr/>
                    <a:lstStyle/>
                    <a:p>
                      <a:r>
                        <a:rPr lang="en-US" sz="1100" dirty="0"/>
                        <a:t>you</a:t>
                      </a:r>
                    </a:p>
                  </a:txBody>
                  <a:tcPr/>
                </a:tc>
                <a:tc>
                  <a:txBody>
                    <a:bodyPr/>
                    <a:lstStyle/>
                    <a:p>
                      <a:r>
                        <a:rPr lang="en-US" sz="1100" dirty="0"/>
                        <a:t>0</a:t>
                      </a:r>
                    </a:p>
                  </a:txBody>
                  <a:tcPr/>
                </a:tc>
                <a:extLst>
                  <a:ext uri="{0D108BD9-81ED-4DB2-BD59-A6C34878D82A}">
                    <a16:rowId xmlns:a16="http://schemas.microsoft.com/office/drawing/2014/main" val="3864114699"/>
                  </a:ext>
                </a:extLst>
              </a:tr>
              <a:tr h="204984">
                <a:tc>
                  <a:txBody>
                    <a:bodyPr/>
                    <a:lstStyle/>
                    <a:p>
                      <a:r>
                        <a:rPr lang="en-US" sz="1100" dirty="0"/>
                        <a:t>salad</a:t>
                      </a:r>
                    </a:p>
                  </a:txBody>
                  <a:tcPr/>
                </a:tc>
                <a:tc>
                  <a:txBody>
                    <a:bodyPr/>
                    <a:lstStyle/>
                    <a:p>
                      <a:r>
                        <a:rPr lang="en-US" sz="1100" dirty="0"/>
                        <a:t>0</a:t>
                      </a:r>
                    </a:p>
                  </a:txBody>
                  <a:tcPr/>
                </a:tc>
                <a:extLst>
                  <a:ext uri="{0D108BD9-81ED-4DB2-BD59-A6C34878D82A}">
                    <a16:rowId xmlns:a16="http://schemas.microsoft.com/office/drawing/2014/main" val="3061678124"/>
                  </a:ext>
                </a:extLst>
              </a:tr>
            </a:tbl>
          </a:graphicData>
        </a:graphic>
      </p:graphicFrame>
      <p:sp>
        <p:nvSpPr>
          <p:cNvPr id="39" name="TextBox 38">
            <a:extLst>
              <a:ext uri="{FF2B5EF4-FFF2-40B4-BE49-F238E27FC236}">
                <a16:creationId xmlns:a16="http://schemas.microsoft.com/office/drawing/2014/main" id="{50339DB7-0240-4F1E-127C-6B5BC6602276}"/>
              </a:ext>
            </a:extLst>
          </p:cNvPr>
          <p:cNvSpPr txBox="1"/>
          <p:nvPr/>
        </p:nvSpPr>
        <p:spPr>
          <a:xfrm>
            <a:off x="683127" y="2464018"/>
            <a:ext cx="1055097" cy="261610"/>
          </a:xfrm>
          <a:prstGeom prst="rect">
            <a:avLst/>
          </a:prstGeom>
          <a:noFill/>
        </p:spPr>
        <p:txBody>
          <a:bodyPr wrap="none" rtlCol="0">
            <a:spAutoFit/>
          </a:bodyPr>
          <a:lstStyle/>
          <a:p>
            <a:r>
              <a:rPr lang="en-US" sz="1100" dirty="0"/>
              <a:t>One-hot vector</a:t>
            </a:r>
          </a:p>
        </p:txBody>
      </p:sp>
      <p:sp>
        <p:nvSpPr>
          <p:cNvPr id="52" name="Rectangle 51">
            <a:extLst>
              <a:ext uri="{FF2B5EF4-FFF2-40B4-BE49-F238E27FC236}">
                <a16:creationId xmlns:a16="http://schemas.microsoft.com/office/drawing/2014/main" id="{6B9BFEC7-72D7-1D34-79A6-433A1122A116}"/>
              </a:ext>
            </a:extLst>
          </p:cNvPr>
          <p:cNvSpPr/>
          <p:nvPr/>
        </p:nvSpPr>
        <p:spPr>
          <a:xfrm>
            <a:off x="8500739" y="3588393"/>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burger</a:t>
            </a:r>
          </a:p>
        </p:txBody>
      </p:sp>
      <p:graphicFrame>
        <p:nvGraphicFramePr>
          <p:cNvPr id="53" name="Table 38">
            <a:extLst>
              <a:ext uri="{FF2B5EF4-FFF2-40B4-BE49-F238E27FC236}">
                <a16:creationId xmlns:a16="http://schemas.microsoft.com/office/drawing/2014/main" id="{D8BE974E-C298-A768-EE3C-462FA28CB964}"/>
              </a:ext>
            </a:extLst>
          </p:cNvPr>
          <p:cNvGraphicFramePr>
            <a:graphicFrameLocks noGrp="1"/>
          </p:cNvGraphicFramePr>
          <p:nvPr>
            <p:extLst>
              <p:ext uri="{D42A27DB-BD31-4B8C-83A1-F6EECF244321}">
                <p14:modId xmlns:p14="http://schemas.microsoft.com/office/powerpoint/2010/main" val="2323876698"/>
              </p:ext>
            </p:extLst>
          </p:nvPr>
        </p:nvGraphicFramePr>
        <p:xfrm>
          <a:off x="7280010" y="3496953"/>
          <a:ext cx="1209178" cy="1554480"/>
        </p:xfrm>
        <a:graphic>
          <a:graphicData uri="http://schemas.openxmlformats.org/drawingml/2006/table">
            <a:tbl>
              <a:tblPr firstRow="1" bandRow="1">
                <a:tableStyleId>{5940675A-B579-460E-94D1-54222C63F5DA}</a:tableStyleId>
              </a:tblPr>
              <a:tblGrid>
                <a:gridCol w="604589">
                  <a:extLst>
                    <a:ext uri="{9D8B030D-6E8A-4147-A177-3AD203B41FA5}">
                      <a16:colId xmlns:a16="http://schemas.microsoft.com/office/drawing/2014/main" val="4171460516"/>
                    </a:ext>
                  </a:extLst>
                </a:gridCol>
                <a:gridCol w="604589">
                  <a:extLst>
                    <a:ext uri="{9D8B030D-6E8A-4147-A177-3AD203B41FA5}">
                      <a16:colId xmlns:a16="http://schemas.microsoft.com/office/drawing/2014/main" val="3228147409"/>
                    </a:ext>
                  </a:extLst>
                </a:gridCol>
              </a:tblGrid>
              <a:tr h="204984">
                <a:tc>
                  <a:txBody>
                    <a:bodyPr/>
                    <a:lstStyle/>
                    <a:p>
                      <a:r>
                        <a:rPr lang="en-US" sz="1100" dirty="0"/>
                        <a:t>I</a:t>
                      </a:r>
                    </a:p>
                  </a:txBody>
                  <a:tcPr/>
                </a:tc>
                <a:tc>
                  <a:txBody>
                    <a:bodyPr/>
                    <a:lstStyle/>
                    <a:p>
                      <a:r>
                        <a:rPr lang="en-US" sz="1100" dirty="0"/>
                        <a:t>0</a:t>
                      </a:r>
                    </a:p>
                  </a:txBody>
                  <a:tcPr/>
                </a:tc>
                <a:extLst>
                  <a:ext uri="{0D108BD9-81ED-4DB2-BD59-A6C34878D82A}">
                    <a16:rowId xmlns:a16="http://schemas.microsoft.com/office/drawing/2014/main" val="2113203906"/>
                  </a:ext>
                </a:extLst>
              </a:tr>
              <a:tr h="204984">
                <a:tc>
                  <a:txBody>
                    <a:bodyPr/>
                    <a:lstStyle/>
                    <a:p>
                      <a:r>
                        <a:rPr lang="en-US" sz="1100" dirty="0"/>
                        <a:t>eat</a:t>
                      </a:r>
                    </a:p>
                  </a:txBody>
                  <a:tcPr>
                    <a:noFill/>
                  </a:tcPr>
                </a:tc>
                <a:tc>
                  <a:txBody>
                    <a:bodyPr/>
                    <a:lstStyle/>
                    <a:p>
                      <a:r>
                        <a:rPr lang="en-US" sz="1100" dirty="0"/>
                        <a:t>0</a:t>
                      </a:r>
                    </a:p>
                  </a:txBody>
                  <a:tcPr>
                    <a:noFill/>
                  </a:tcPr>
                </a:tc>
                <a:extLst>
                  <a:ext uri="{0D108BD9-81ED-4DB2-BD59-A6C34878D82A}">
                    <a16:rowId xmlns:a16="http://schemas.microsoft.com/office/drawing/2014/main" val="1108671039"/>
                  </a:ext>
                </a:extLst>
              </a:tr>
              <a:tr h="204984">
                <a:tc>
                  <a:txBody>
                    <a:bodyPr/>
                    <a:lstStyle/>
                    <a:p>
                      <a:r>
                        <a:rPr lang="en-US" sz="1100" dirty="0"/>
                        <a:t>burger</a:t>
                      </a:r>
                    </a:p>
                  </a:txBody>
                  <a:tcPr>
                    <a:solidFill>
                      <a:schemeClr val="accent1">
                        <a:lumMod val="20000"/>
                        <a:lumOff val="80000"/>
                      </a:schemeClr>
                    </a:solidFill>
                  </a:tcPr>
                </a:tc>
                <a:tc>
                  <a:txBody>
                    <a:bodyPr/>
                    <a:lstStyle/>
                    <a:p>
                      <a:r>
                        <a:rPr lang="en-US" sz="1100" dirty="0"/>
                        <a:t>1</a:t>
                      </a:r>
                    </a:p>
                  </a:txBody>
                  <a:tcPr>
                    <a:solidFill>
                      <a:schemeClr val="accent1">
                        <a:lumMod val="20000"/>
                        <a:lumOff val="80000"/>
                      </a:schemeClr>
                    </a:solidFill>
                  </a:tcPr>
                </a:tc>
                <a:extLst>
                  <a:ext uri="{0D108BD9-81ED-4DB2-BD59-A6C34878D82A}">
                    <a16:rowId xmlns:a16="http://schemas.microsoft.com/office/drawing/2014/main" val="553941117"/>
                  </a:ext>
                </a:extLst>
              </a:tr>
              <a:tr h="204984">
                <a:tc>
                  <a:txBody>
                    <a:bodyPr/>
                    <a:lstStyle/>
                    <a:p>
                      <a:r>
                        <a:rPr lang="en-US" sz="1100" dirty="0"/>
                        <a:t>and</a:t>
                      </a:r>
                    </a:p>
                  </a:txBody>
                  <a:tcPr/>
                </a:tc>
                <a:tc>
                  <a:txBody>
                    <a:bodyPr/>
                    <a:lstStyle/>
                    <a:p>
                      <a:r>
                        <a:rPr lang="en-US" sz="1100" dirty="0"/>
                        <a:t>0</a:t>
                      </a:r>
                    </a:p>
                  </a:txBody>
                  <a:tcPr/>
                </a:tc>
                <a:extLst>
                  <a:ext uri="{0D108BD9-81ED-4DB2-BD59-A6C34878D82A}">
                    <a16:rowId xmlns:a16="http://schemas.microsoft.com/office/drawing/2014/main" val="449730475"/>
                  </a:ext>
                </a:extLst>
              </a:tr>
              <a:tr h="204984">
                <a:tc>
                  <a:txBody>
                    <a:bodyPr/>
                    <a:lstStyle/>
                    <a:p>
                      <a:r>
                        <a:rPr lang="en-US" sz="1100" dirty="0"/>
                        <a:t>you</a:t>
                      </a:r>
                    </a:p>
                  </a:txBody>
                  <a:tcPr/>
                </a:tc>
                <a:tc>
                  <a:txBody>
                    <a:bodyPr/>
                    <a:lstStyle/>
                    <a:p>
                      <a:r>
                        <a:rPr lang="en-US" sz="1100" dirty="0"/>
                        <a:t>0</a:t>
                      </a:r>
                    </a:p>
                  </a:txBody>
                  <a:tcPr/>
                </a:tc>
                <a:extLst>
                  <a:ext uri="{0D108BD9-81ED-4DB2-BD59-A6C34878D82A}">
                    <a16:rowId xmlns:a16="http://schemas.microsoft.com/office/drawing/2014/main" val="3864114699"/>
                  </a:ext>
                </a:extLst>
              </a:tr>
              <a:tr h="204984">
                <a:tc>
                  <a:txBody>
                    <a:bodyPr/>
                    <a:lstStyle/>
                    <a:p>
                      <a:r>
                        <a:rPr lang="en-US" sz="1100" dirty="0"/>
                        <a:t>salad</a:t>
                      </a:r>
                    </a:p>
                  </a:txBody>
                  <a:tcPr/>
                </a:tc>
                <a:tc>
                  <a:txBody>
                    <a:bodyPr/>
                    <a:lstStyle/>
                    <a:p>
                      <a:r>
                        <a:rPr lang="en-US" sz="1100" dirty="0"/>
                        <a:t>0</a:t>
                      </a:r>
                    </a:p>
                  </a:txBody>
                  <a:tcPr/>
                </a:tc>
                <a:extLst>
                  <a:ext uri="{0D108BD9-81ED-4DB2-BD59-A6C34878D82A}">
                    <a16:rowId xmlns:a16="http://schemas.microsoft.com/office/drawing/2014/main" val="3061678124"/>
                  </a:ext>
                </a:extLst>
              </a:tr>
            </a:tbl>
          </a:graphicData>
        </a:graphic>
      </p:graphicFrame>
      <p:sp>
        <p:nvSpPr>
          <p:cNvPr id="54" name="TextBox 53">
            <a:extLst>
              <a:ext uri="{FF2B5EF4-FFF2-40B4-BE49-F238E27FC236}">
                <a16:creationId xmlns:a16="http://schemas.microsoft.com/office/drawing/2014/main" id="{055D8090-7363-0ECA-B26A-50A4B66E7422}"/>
              </a:ext>
            </a:extLst>
          </p:cNvPr>
          <p:cNvSpPr txBox="1"/>
          <p:nvPr/>
        </p:nvSpPr>
        <p:spPr>
          <a:xfrm>
            <a:off x="7357050" y="3175728"/>
            <a:ext cx="1055097" cy="261610"/>
          </a:xfrm>
          <a:prstGeom prst="rect">
            <a:avLst/>
          </a:prstGeom>
          <a:noFill/>
        </p:spPr>
        <p:txBody>
          <a:bodyPr wrap="none" rtlCol="0">
            <a:spAutoFit/>
          </a:bodyPr>
          <a:lstStyle/>
          <a:p>
            <a:r>
              <a:rPr lang="en-US" sz="1100" dirty="0"/>
              <a:t>One-hot vector</a:t>
            </a:r>
          </a:p>
        </p:txBody>
      </p:sp>
      <p:sp>
        <p:nvSpPr>
          <p:cNvPr id="55" name="Rectangle 54">
            <a:extLst>
              <a:ext uri="{FF2B5EF4-FFF2-40B4-BE49-F238E27FC236}">
                <a16:creationId xmlns:a16="http://schemas.microsoft.com/office/drawing/2014/main" id="{01A5E498-B07F-9EE0-CDED-BB0A5F5F19F8}"/>
              </a:ext>
            </a:extLst>
          </p:cNvPr>
          <p:cNvSpPr/>
          <p:nvPr/>
        </p:nvSpPr>
        <p:spPr>
          <a:xfrm>
            <a:off x="9685214" y="3860786"/>
            <a:ext cx="500332" cy="8268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mean</a:t>
            </a:r>
          </a:p>
        </p:txBody>
      </p:sp>
      <p:sp>
        <p:nvSpPr>
          <p:cNvPr id="56" name="Rectangle 55">
            <a:extLst>
              <a:ext uri="{FF2B5EF4-FFF2-40B4-BE49-F238E27FC236}">
                <a16:creationId xmlns:a16="http://schemas.microsoft.com/office/drawing/2014/main" id="{B2DB72C3-D7AC-682D-E314-B397FC57F885}"/>
              </a:ext>
            </a:extLst>
          </p:cNvPr>
          <p:cNvSpPr/>
          <p:nvPr/>
        </p:nvSpPr>
        <p:spPr>
          <a:xfrm>
            <a:off x="10924762" y="2790373"/>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a:t>
            </a:r>
          </a:p>
        </p:txBody>
      </p:sp>
      <p:sp>
        <p:nvSpPr>
          <p:cNvPr id="57" name="Rectangle 56">
            <a:extLst>
              <a:ext uri="{FF2B5EF4-FFF2-40B4-BE49-F238E27FC236}">
                <a16:creationId xmlns:a16="http://schemas.microsoft.com/office/drawing/2014/main" id="{B71EDE97-B3E6-1DA2-05CB-329BE980CDFA}"/>
              </a:ext>
            </a:extLst>
          </p:cNvPr>
          <p:cNvSpPr/>
          <p:nvPr/>
        </p:nvSpPr>
        <p:spPr>
          <a:xfrm>
            <a:off x="10924762" y="4383384"/>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and</a:t>
            </a:r>
          </a:p>
        </p:txBody>
      </p:sp>
      <p:cxnSp>
        <p:nvCxnSpPr>
          <p:cNvPr id="58" name="Straight Connector 57">
            <a:extLst>
              <a:ext uri="{FF2B5EF4-FFF2-40B4-BE49-F238E27FC236}">
                <a16:creationId xmlns:a16="http://schemas.microsoft.com/office/drawing/2014/main" id="{9A7FE076-B4C7-1EA3-4371-9BC93D24CA73}"/>
              </a:ext>
            </a:extLst>
          </p:cNvPr>
          <p:cNvCxnSpPr>
            <a:cxnSpLocks/>
          </p:cNvCxnSpPr>
          <p:nvPr/>
        </p:nvCxnSpPr>
        <p:spPr>
          <a:xfrm>
            <a:off x="9012622" y="3590077"/>
            <a:ext cx="672592" cy="270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354331-5D3B-78E8-5F4B-59D29EA3315A}"/>
              </a:ext>
            </a:extLst>
          </p:cNvPr>
          <p:cNvCxnSpPr>
            <a:cxnSpLocks/>
          </p:cNvCxnSpPr>
          <p:nvPr/>
        </p:nvCxnSpPr>
        <p:spPr>
          <a:xfrm flipV="1">
            <a:off x="9012622" y="4687600"/>
            <a:ext cx="672592" cy="279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E2C388-F7DD-B33F-0009-EAF663AD2190}"/>
              </a:ext>
            </a:extLst>
          </p:cNvPr>
          <p:cNvCxnSpPr>
            <a:cxnSpLocks/>
          </p:cNvCxnSpPr>
          <p:nvPr/>
        </p:nvCxnSpPr>
        <p:spPr>
          <a:xfrm flipV="1">
            <a:off x="10185546" y="2790373"/>
            <a:ext cx="730070" cy="107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9DAC50-D687-86C4-138D-A697F32F3631}"/>
              </a:ext>
            </a:extLst>
          </p:cNvPr>
          <p:cNvCxnSpPr>
            <a:cxnSpLocks/>
          </p:cNvCxnSpPr>
          <p:nvPr/>
        </p:nvCxnSpPr>
        <p:spPr>
          <a:xfrm flipV="1">
            <a:off x="10196056" y="4145006"/>
            <a:ext cx="719560" cy="535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2C95610-491F-2F75-A57C-008016A25B27}"/>
              </a:ext>
            </a:extLst>
          </p:cNvPr>
          <p:cNvCxnSpPr>
            <a:cxnSpLocks/>
          </p:cNvCxnSpPr>
          <p:nvPr/>
        </p:nvCxnSpPr>
        <p:spPr>
          <a:xfrm>
            <a:off x="10185546" y="3868129"/>
            <a:ext cx="730070" cy="515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CD8108-480A-359E-D048-1ED804A40DD7}"/>
              </a:ext>
            </a:extLst>
          </p:cNvPr>
          <p:cNvCxnSpPr>
            <a:cxnSpLocks/>
          </p:cNvCxnSpPr>
          <p:nvPr/>
        </p:nvCxnSpPr>
        <p:spPr>
          <a:xfrm>
            <a:off x="10194692" y="4675291"/>
            <a:ext cx="730070" cy="1079693"/>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BB40DDE-79E6-12D5-88C4-7E9DC68A2455}"/>
              </a:ext>
            </a:extLst>
          </p:cNvPr>
          <p:cNvSpPr txBox="1"/>
          <p:nvPr/>
        </p:nvSpPr>
        <p:spPr>
          <a:xfrm>
            <a:off x="8922906" y="4161973"/>
            <a:ext cx="808235" cy="246221"/>
          </a:xfrm>
          <a:prstGeom prst="rect">
            <a:avLst/>
          </a:prstGeom>
          <a:noFill/>
        </p:spPr>
        <p:txBody>
          <a:bodyPr wrap="none" rtlCol="0">
            <a:spAutoFit/>
          </a:bodyPr>
          <a:lstStyle/>
          <a:p>
            <a:r>
              <a:rPr lang="en-US" sz="1000" dirty="0"/>
              <a:t>x </a:t>
            </a:r>
            <a:r>
              <a:rPr lang="en-US" sz="1000" dirty="0" err="1"/>
              <a:t>Weight_in</a:t>
            </a:r>
            <a:endParaRPr lang="en-US" sz="1000" dirty="0"/>
          </a:p>
        </p:txBody>
      </p:sp>
      <p:sp>
        <p:nvSpPr>
          <p:cNvPr id="72" name="TextBox 71">
            <a:extLst>
              <a:ext uri="{FF2B5EF4-FFF2-40B4-BE49-F238E27FC236}">
                <a16:creationId xmlns:a16="http://schemas.microsoft.com/office/drawing/2014/main" id="{B86F6220-E436-EFA5-D1B0-8329FCEBA894}"/>
              </a:ext>
            </a:extLst>
          </p:cNvPr>
          <p:cNvSpPr txBox="1"/>
          <p:nvPr/>
        </p:nvSpPr>
        <p:spPr>
          <a:xfrm>
            <a:off x="9913978" y="3386253"/>
            <a:ext cx="955711" cy="261610"/>
          </a:xfrm>
          <a:prstGeom prst="rect">
            <a:avLst/>
          </a:prstGeom>
          <a:noFill/>
        </p:spPr>
        <p:txBody>
          <a:bodyPr wrap="none" rtlCol="0">
            <a:spAutoFit/>
          </a:bodyPr>
          <a:lstStyle/>
          <a:p>
            <a:r>
              <a:rPr lang="en-US" sz="1100" dirty="0"/>
              <a:t>x </a:t>
            </a:r>
            <a:r>
              <a:rPr lang="en-US" sz="1100" dirty="0" err="1"/>
              <a:t>Weight_out</a:t>
            </a:r>
            <a:endParaRPr lang="en-US" sz="1100" dirty="0"/>
          </a:p>
        </p:txBody>
      </p:sp>
      <p:sp>
        <p:nvSpPr>
          <p:cNvPr id="73" name="TextBox 72">
            <a:extLst>
              <a:ext uri="{FF2B5EF4-FFF2-40B4-BE49-F238E27FC236}">
                <a16:creationId xmlns:a16="http://schemas.microsoft.com/office/drawing/2014/main" id="{7B2448FD-25C3-8239-34D0-033EF353793A}"/>
              </a:ext>
            </a:extLst>
          </p:cNvPr>
          <p:cNvSpPr txBox="1"/>
          <p:nvPr/>
        </p:nvSpPr>
        <p:spPr>
          <a:xfrm>
            <a:off x="9887777" y="4933495"/>
            <a:ext cx="955711" cy="261610"/>
          </a:xfrm>
          <a:prstGeom prst="rect">
            <a:avLst/>
          </a:prstGeom>
          <a:noFill/>
        </p:spPr>
        <p:txBody>
          <a:bodyPr wrap="none" rtlCol="0">
            <a:spAutoFit/>
          </a:bodyPr>
          <a:lstStyle/>
          <a:p>
            <a:r>
              <a:rPr lang="en-US" sz="1100" dirty="0"/>
              <a:t>x </a:t>
            </a:r>
            <a:r>
              <a:rPr lang="en-US" sz="1100" dirty="0" err="1"/>
              <a:t>Weight_out</a:t>
            </a:r>
            <a:endParaRPr lang="en-US" sz="1100" dirty="0"/>
          </a:p>
        </p:txBody>
      </p:sp>
    </p:spTree>
    <p:extLst>
      <p:ext uri="{BB962C8B-B14F-4D97-AF65-F5344CB8AC3E}">
        <p14:creationId xmlns:p14="http://schemas.microsoft.com/office/powerpoint/2010/main" val="252338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27F6-FB51-E8A3-D2E1-54C66CF6EC97}"/>
              </a:ext>
            </a:extLst>
          </p:cNvPr>
          <p:cNvSpPr>
            <a:spLocks noGrp="1"/>
          </p:cNvSpPr>
          <p:nvPr>
            <p:ph type="title"/>
          </p:nvPr>
        </p:nvSpPr>
        <p:spPr>
          <a:xfrm>
            <a:off x="838200" y="810883"/>
            <a:ext cx="10515600" cy="914311"/>
          </a:xfrm>
        </p:spPr>
        <p:txBody>
          <a:bodyPr/>
          <a:lstStyle/>
          <a:p>
            <a:r>
              <a:rPr lang="en-US" sz="4400" dirty="0"/>
              <a:t>CBOW Learning Process</a:t>
            </a:r>
            <a:endParaRPr lang="en-US" dirty="0"/>
          </a:p>
        </p:txBody>
      </p:sp>
      <p:sp>
        <p:nvSpPr>
          <p:cNvPr id="4" name="Rectangle 3">
            <a:extLst>
              <a:ext uri="{FF2B5EF4-FFF2-40B4-BE49-F238E27FC236}">
                <a16:creationId xmlns:a16="http://schemas.microsoft.com/office/drawing/2014/main" id="{7691AC6F-1B6E-F75B-157E-630353B1C63A}"/>
              </a:ext>
            </a:extLst>
          </p:cNvPr>
          <p:cNvSpPr/>
          <p:nvPr/>
        </p:nvSpPr>
        <p:spPr>
          <a:xfrm>
            <a:off x="2058929" y="2337759"/>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a:t>
            </a:r>
          </a:p>
        </p:txBody>
      </p:sp>
      <p:sp>
        <p:nvSpPr>
          <p:cNvPr id="5" name="Rectangle 4">
            <a:extLst>
              <a:ext uri="{FF2B5EF4-FFF2-40B4-BE49-F238E27FC236}">
                <a16:creationId xmlns:a16="http://schemas.microsoft.com/office/drawing/2014/main" id="{6711F456-22D8-146B-502D-4B276FE99A5D}"/>
              </a:ext>
            </a:extLst>
          </p:cNvPr>
          <p:cNvSpPr/>
          <p:nvPr/>
        </p:nvSpPr>
        <p:spPr>
          <a:xfrm>
            <a:off x="2058929" y="3930770"/>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and</a:t>
            </a:r>
          </a:p>
        </p:txBody>
      </p:sp>
      <p:sp>
        <p:nvSpPr>
          <p:cNvPr id="6" name="Rectangle 5">
            <a:extLst>
              <a:ext uri="{FF2B5EF4-FFF2-40B4-BE49-F238E27FC236}">
                <a16:creationId xmlns:a16="http://schemas.microsoft.com/office/drawing/2014/main" id="{DA13C484-0917-0C22-10BC-460875F06522}"/>
              </a:ext>
            </a:extLst>
          </p:cNvPr>
          <p:cNvSpPr/>
          <p:nvPr/>
        </p:nvSpPr>
        <p:spPr>
          <a:xfrm>
            <a:off x="3410401" y="3309553"/>
            <a:ext cx="500332" cy="8268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mean</a:t>
            </a:r>
          </a:p>
        </p:txBody>
      </p:sp>
      <p:cxnSp>
        <p:nvCxnSpPr>
          <p:cNvPr id="7" name="Straight Connector 6">
            <a:extLst>
              <a:ext uri="{FF2B5EF4-FFF2-40B4-BE49-F238E27FC236}">
                <a16:creationId xmlns:a16="http://schemas.microsoft.com/office/drawing/2014/main" id="{ED018128-404D-AE6B-E42C-3380CE80D457}"/>
              </a:ext>
            </a:extLst>
          </p:cNvPr>
          <p:cNvCxnSpPr>
            <a:cxnSpLocks/>
          </p:cNvCxnSpPr>
          <p:nvPr/>
        </p:nvCxnSpPr>
        <p:spPr>
          <a:xfrm>
            <a:off x="2559261" y="2337759"/>
            <a:ext cx="851140" cy="971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C4FD2C-1454-4035-0CA7-942EE539CE74}"/>
              </a:ext>
            </a:extLst>
          </p:cNvPr>
          <p:cNvCxnSpPr>
            <a:cxnSpLocks/>
          </p:cNvCxnSpPr>
          <p:nvPr/>
        </p:nvCxnSpPr>
        <p:spPr>
          <a:xfrm flipV="1">
            <a:off x="2559261" y="4136367"/>
            <a:ext cx="851140" cy="1166003"/>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A4A72E-506C-BEED-9EEA-2AE070A134CF}"/>
              </a:ext>
            </a:extLst>
          </p:cNvPr>
          <p:cNvSpPr txBox="1"/>
          <p:nvPr/>
        </p:nvSpPr>
        <p:spPr>
          <a:xfrm>
            <a:off x="2515505" y="3173739"/>
            <a:ext cx="867545" cy="261610"/>
          </a:xfrm>
          <a:prstGeom prst="rect">
            <a:avLst/>
          </a:prstGeom>
          <a:noFill/>
        </p:spPr>
        <p:txBody>
          <a:bodyPr wrap="none" rtlCol="0">
            <a:spAutoFit/>
          </a:bodyPr>
          <a:lstStyle/>
          <a:p>
            <a:r>
              <a:rPr lang="en-US" sz="1100" dirty="0"/>
              <a:t>x </a:t>
            </a:r>
            <a:r>
              <a:rPr lang="en-US" sz="1100" dirty="0" err="1"/>
              <a:t>Weight_in</a:t>
            </a:r>
            <a:endParaRPr lang="en-US" sz="1100" dirty="0"/>
          </a:p>
        </p:txBody>
      </p:sp>
      <p:sp>
        <p:nvSpPr>
          <p:cNvPr id="10" name="TextBox 9">
            <a:extLst>
              <a:ext uri="{FF2B5EF4-FFF2-40B4-BE49-F238E27FC236}">
                <a16:creationId xmlns:a16="http://schemas.microsoft.com/office/drawing/2014/main" id="{707187C4-3ADC-FDAC-36A4-61308D7E52B0}"/>
              </a:ext>
            </a:extLst>
          </p:cNvPr>
          <p:cNvSpPr txBox="1"/>
          <p:nvPr/>
        </p:nvSpPr>
        <p:spPr>
          <a:xfrm>
            <a:off x="2565909" y="4208093"/>
            <a:ext cx="867545" cy="261610"/>
          </a:xfrm>
          <a:prstGeom prst="rect">
            <a:avLst/>
          </a:prstGeom>
          <a:noFill/>
        </p:spPr>
        <p:txBody>
          <a:bodyPr wrap="none" rtlCol="0">
            <a:spAutoFit/>
          </a:bodyPr>
          <a:lstStyle/>
          <a:p>
            <a:r>
              <a:rPr lang="en-US" sz="1100" dirty="0"/>
              <a:t>x </a:t>
            </a:r>
            <a:r>
              <a:rPr lang="en-US" sz="1100" dirty="0" err="1"/>
              <a:t>Weight_in</a:t>
            </a:r>
            <a:endParaRPr lang="en-US" sz="1100" dirty="0"/>
          </a:p>
        </p:txBody>
      </p:sp>
      <p:sp>
        <p:nvSpPr>
          <p:cNvPr id="11" name="Rectangle 10">
            <a:extLst>
              <a:ext uri="{FF2B5EF4-FFF2-40B4-BE49-F238E27FC236}">
                <a16:creationId xmlns:a16="http://schemas.microsoft.com/office/drawing/2014/main" id="{36046648-13AC-9121-71BB-86FE2CEDCFEA}"/>
              </a:ext>
            </a:extLst>
          </p:cNvPr>
          <p:cNvSpPr/>
          <p:nvPr/>
        </p:nvSpPr>
        <p:spPr>
          <a:xfrm>
            <a:off x="4837933" y="3037160"/>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Score</a:t>
            </a:r>
          </a:p>
        </p:txBody>
      </p:sp>
      <p:sp>
        <p:nvSpPr>
          <p:cNvPr id="12" name="TextBox 11">
            <a:extLst>
              <a:ext uri="{FF2B5EF4-FFF2-40B4-BE49-F238E27FC236}">
                <a16:creationId xmlns:a16="http://schemas.microsoft.com/office/drawing/2014/main" id="{5C09430E-A44F-46E9-D4D3-0A9923FF372D}"/>
              </a:ext>
            </a:extLst>
          </p:cNvPr>
          <p:cNvSpPr txBox="1"/>
          <p:nvPr/>
        </p:nvSpPr>
        <p:spPr>
          <a:xfrm>
            <a:off x="3115218" y="4560492"/>
            <a:ext cx="1108893" cy="307777"/>
          </a:xfrm>
          <a:prstGeom prst="rect">
            <a:avLst/>
          </a:prstGeom>
          <a:noFill/>
        </p:spPr>
        <p:txBody>
          <a:bodyPr wrap="none" rtlCol="0">
            <a:spAutoFit/>
          </a:bodyPr>
          <a:lstStyle/>
          <a:p>
            <a:r>
              <a:rPr lang="en-US" sz="1400" dirty="0">
                <a:solidFill>
                  <a:schemeClr val="accent1"/>
                </a:solidFill>
              </a:rPr>
              <a:t>Hidden layer</a:t>
            </a:r>
          </a:p>
        </p:txBody>
      </p:sp>
      <p:sp>
        <p:nvSpPr>
          <p:cNvPr id="13" name="TextBox 12">
            <a:extLst>
              <a:ext uri="{FF2B5EF4-FFF2-40B4-BE49-F238E27FC236}">
                <a16:creationId xmlns:a16="http://schemas.microsoft.com/office/drawing/2014/main" id="{32558969-C203-0C10-FB8C-88E9A801CE93}"/>
              </a:ext>
            </a:extLst>
          </p:cNvPr>
          <p:cNvSpPr txBox="1"/>
          <p:nvPr/>
        </p:nvSpPr>
        <p:spPr>
          <a:xfrm>
            <a:off x="1754648" y="5421601"/>
            <a:ext cx="971035" cy="307777"/>
          </a:xfrm>
          <a:prstGeom prst="rect">
            <a:avLst/>
          </a:prstGeom>
          <a:noFill/>
        </p:spPr>
        <p:txBody>
          <a:bodyPr wrap="none" rtlCol="0">
            <a:spAutoFit/>
          </a:bodyPr>
          <a:lstStyle/>
          <a:p>
            <a:r>
              <a:rPr lang="en-US" sz="1400" dirty="0">
                <a:solidFill>
                  <a:schemeClr val="accent1"/>
                </a:solidFill>
              </a:rPr>
              <a:t>Input layer</a:t>
            </a:r>
          </a:p>
        </p:txBody>
      </p:sp>
      <p:sp>
        <p:nvSpPr>
          <p:cNvPr id="14" name="TextBox 13">
            <a:extLst>
              <a:ext uri="{FF2B5EF4-FFF2-40B4-BE49-F238E27FC236}">
                <a16:creationId xmlns:a16="http://schemas.microsoft.com/office/drawing/2014/main" id="{1A0DE637-4EF1-9D57-C7DE-98A77AE9776A}"/>
              </a:ext>
            </a:extLst>
          </p:cNvPr>
          <p:cNvSpPr txBox="1"/>
          <p:nvPr/>
        </p:nvSpPr>
        <p:spPr>
          <a:xfrm>
            <a:off x="4710077" y="4516862"/>
            <a:ext cx="1105687" cy="307777"/>
          </a:xfrm>
          <a:prstGeom prst="rect">
            <a:avLst/>
          </a:prstGeom>
          <a:noFill/>
        </p:spPr>
        <p:txBody>
          <a:bodyPr wrap="none" rtlCol="0">
            <a:spAutoFit/>
          </a:bodyPr>
          <a:lstStyle/>
          <a:p>
            <a:r>
              <a:rPr lang="en-US" sz="1400" dirty="0">
                <a:solidFill>
                  <a:schemeClr val="accent1"/>
                </a:solidFill>
              </a:rPr>
              <a:t>Output layer</a:t>
            </a:r>
          </a:p>
        </p:txBody>
      </p:sp>
      <p:cxnSp>
        <p:nvCxnSpPr>
          <p:cNvPr id="15" name="Straight Connector 14">
            <a:extLst>
              <a:ext uri="{FF2B5EF4-FFF2-40B4-BE49-F238E27FC236}">
                <a16:creationId xmlns:a16="http://schemas.microsoft.com/office/drawing/2014/main" id="{39FA2C89-8D9C-9022-F99C-0C04C1B365EB}"/>
              </a:ext>
            </a:extLst>
          </p:cNvPr>
          <p:cNvCxnSpPr>
            <a:cxnSpLocks/>
          </p:cNvCxnSpPr>
          <p:nvPr/>
        </p:nvCxnSpPr>
        <p:spPr>
          <a:xfrm>
            <a:off x="2568407" y="3709359"/>
            <a:ext cx="841994" cy="427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3D60E-6974-644A-8180-332F5DAB2AEB}"/>
              </a:ext>
            </a:extLst>
          </p:cNvPr>
          <p:cNvCxnSpPr>
            <a:cxnSpLocks/>
          </p:cNvCxnSpPr>
          <p:nvPr/>
        </p:nvCxnSpPr>
        <p:spPr>
          <a:xfrm flipV="1">
            <a:off x="2563834" y="3326261"/>
            <a:ext cx="837421" cy="620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8E8D43-4A60-0386-CD7C-A3F391CB880D}"/>
              </a:ext>
            </a:extLst>
          </p:cNvPr>
          <p:cNvCxnSpPr>
            <a:cxnSpLocks/>
          </p:cNvCxnSpPr>
          <p:nvPr/>
        </p:nvCxnSpPr>
        <p:spPr>
          <a:xfrm flipV="1">
            <a:off x="3915306" y="3053556"/>
            <a:ext cx="895492" cy="255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9EE5F-9C31-4175-A834-488FCD917173}"/>
              </a:ext>
            </a:extLst>
          </p:cNvPr>
          <p:cNvCxnSpPr>
            <a:cxnSpLocks/>
          </p:cNvCxnSpPr>
          <p:nvPr/>
        </p:nvCxnSpPr>
        <p:spPr>
          <a:xfrm>
            <a:off x="3919879" y="4136367"/>
            <a:ext cx="906503" cy="27239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16DFFC-9F3B-BA88-1953-BEA6DAC99FE6}"/>
              </a:ext>
            </a:extLst>
          </p:cNvPr>
          <p:cNvSpPr txBox="1"/>
          <p:nvPr/>
        </p:nvSpPr>
        <p:spPr>
          <a:xfrm>
            <a:off x="3922284" y="3592155"/>
            <a:ext cx="955711" cy="261610"/>
          </a:xfrm>
          <a:prstGeom prst="rect">
            <a:avLst/>
          </a:prstGeom>
          <a:noFill/>
        </p:spPr>
        <p:txBody>
          <a:bodyPr wrap="none" rtlCol="0">
            <a:spAutoFit/>
          </a:bodyPr>
          <a:lstStyle/>
          <a:p>
            <a:r>
              <a:rPr lang="en-US" sz="1100" dirty="0"/>
              <a:t>x </a:t>
            </a:r>
            <a:r>
              <a:rPr lang="en-US" sz="1100" dirty="0" err="1"/>
              <a:t>Weight_out</a:t>
            </a:r>
            <a:endParaRPr lang="en-US" sz="1100" dirty="0"/>
          </a:p>
        </p:txBody>
      </p:sp>
      <p:graphicFrame>
        <p:nvGraphicFramePr>
          <p:cNvPr id="20" name="Table 38">
            <a:extLst>
              <a:ext uri="{FF2B5EF4-FFF2-40B4-BE49-F238E27FC236}">
                <a16:creationId xmlns:a16="http://schemas.microsoft.com/office/drawing/2014/main" id="{6AC32E1A-8CB5-EF8E-8994-0E4C5DC232E5}"/>
              </a:ext>
            </a:extLst>
          </p:cNvPr>
          <p:cNvGraphicFramePr>
            <a:graphicFrameLocks noGrp="1"/>
          </p:cNvGraphicFramePr>
          <p:nvPr>
            <p:extLst>
              <p:ext uri="{D42A27DB-BD31-4B8C-83A1-F6EECF244321}">
                <p14:modId xmlns:p14="http://schemas.microsoft.com/office/powerpoint/2010/main" val="2704816728"/>
              </p:ext>
            </p:extLst>
          </p:nvPr>
        </p:nvGraphicFramePr>
        <p:xfrm>
          <a:off x="838200" y="2246319"/>
          <a:ext cx="1209178" cy="1554480"/>
        </p:xfrm>
        <a:graphic>
          <a:graphicData uri="http://schemas.openxmlformats.org/drawingml/2006/table">
            <a:tbl>
              <a:tblPr firstRow="1" bandRow="1">
                <a:tableStyleId>{5940675A-B579-460E-94D1-54222C63F5DA}</a:tableStyleId>
              </a:tblPr>
              <a:tblGrid>
                <a:gridCol w="604589">
                  <a:extLst>
                    <a:ext uri="{9D8B030D-6E8A-4147-A177-3AD203B41FA5}">
                      <a16:colId xmlns:a16="http://schemas.microsoft.com/office/drawing/2014/main" val="4171460516"/>
                    </a:ext>
                  </a:extLst>
                </a:gridCol>
                <a:gridCol w="604589">
                  <a:extLst>
                    <a:ext uri="{9D8B030D-6E8A-4147-A177-3AD203B41FA5}">
                      <a16:colId xmlns:a16="http://schemas.microsoft.com/office/drawing/2014/main" val="3228147409"/>
                    </a:ext>
                  </a:extLst>
                </a:gridCol>
              </a:tblGrid>
              <a:tr h="204984">
                <a:tc>
                  <a:txBody>
                    <a:bodyPr/>
                    <a:lstStyle/>
                    <a:p>
                      <a:r>
                        <a:rPr lang="en-US" sz="1100" dirty="0"/>
                        <a:t>I</a:t>
                      </a:r>
                    </a:p>
                  </a:txBody>
                  <a:tcPr/>
                </a:tc>
                <a:tc>
                  <a:txBody>
                    <a:bodyPr/>
                    <a:lstStyle/>
                    <a:p>
                      <a:r>
                        <a:rPr lang="en-US" sz="1100" dirty="0"/>
                        <a:t>0</a:t>
                      </a:r>
                    </a:p>
                  </a:txBody>
                  <a:tcPr/>
                </a:tc>
                <a:extLst>
                  <a:ext uri="{0D108BD9-81ED-4DB2-BD59-A6C34878D82A}">
                    <a16:rowId xmlns:a16="http://schemas.microsoft.com/office/drawing/2014/main" val="2113203906"/>
                  </a:ext>
                </a:extLst>
              </a:tr>
              <a:tr h="204984">
                <a:tc>
                  <a:txBody>
                    <a:bodyPr/>
                    <a:lstStyle/>
                    <a:p>
                      <a:r>
                        <a:rPr lang="en-US" sz="1100" dirty="0"/>
                        <a:t>eat</a:t>
                      </a:r>
                    </a:p>
                  </a:txBody>
                  <a:tcPr>
                    <a:solidFill>
                      <a:schemeClr val="accent1">
                        <a:lumMod val="20000"/>
                        <a:lumOff val="80000"/>
                      </a:schemeClr>
                    </a:solidFill>
                  </a:tcPr>
                </a:tc>
                <a:tc>
                  <a:txBody>
                    <a:bodyPr/>
                    <a:lstStyle/>
                    <a:p>
                      <a:r>
                        <a:rPr lang="en-US" sz="1100" dirty="0"/>
                        <a:t>1</a:t>
                      </a:r>
                    </a:p>
                  </a:txBody>
                  <a:tcPr>
                    <a:solidFill>
                      <a:schemeClr val="accent1">
                        <a:lumMod val="20000"/>
                        <a:lumOff val="80000"/>
                      </a:schemeClr>
                    </a:solidFill>
                  </a:tcPr>
                </a:tc>
                <a:extLst>
                  <a:ext uri="{0D108BD9-81ED-4DB2-BD59-A6C34878D82A}">
                    <a16:rowId xmlns:a16="http://schemas.microsoft.com/office/drawing/2014/main" val="1108671039"/>
                  </a:ext>
                </a:extLst>
              </a:tr>
              <a:tr h="204984">
                <a:tc>
                  <a:txBody>
                    <a:bodyPr/>
                    <a:lstStyle/>
                    <a:p>
                      <a:r>
                        <a:rPr lang="en-US" sz="1100" dirty="0"/>
                        <a:t>burger</a:t>
                      </a:r>
                    </a:p>
                  </a:txBody>
                  <a:tcPr/>
                </a:tc>
                <a:tc>
                  <a:txBody>
                    <a:bodyPr/>
                    <a:lstStyle/>
                    <a:p>
                      <a:r>
                        <a:rPr lang="en-US" sz="1100" dirty="0"/>
                        <a:t>0</a:t>
                      </a:r>
                    </a:p>
                  </a:txBody>
                  <a:tcPr/>
                </a:tc>
                <a:extLst>
                  <a:ext uri="{0D108BD9-81ED-4DB2-BD59-A6C34878D82A}">
                    <a16:rowId xmlns:a16="http://schemas.microsoft.com/office/drawing/2014/main" val="553941117"/>
                  </a:ext>
                </a:extLst>
              </a:tr>
              <a:tr h="204984">
                <a:tc>
                  <a:txBody>
                    <a:bodyPr/>
                    <a:lstStyle/>
                    <a:p>
                      <a:r>
                        <a:rPr lang="en-US" sz="1100" dirty="0"/>
                        <a:t>and</a:t>
                      </a:r>
                    </a:p>
                  </a:txBody>
                  <a:tcPr/>
                </a:tc>
                <a:tc>
                  <a:txBody>
                    <a:bodyPr/>
                    <a:lstStyle/>
                    <a:p>
                      <a:r>
                        <a:rPr lang="en-US" sz="1100" dirty="0"/>
                        <a:t>0</a:t>
                      </a:r>
                    </a:p>
                  </a:txBody>
                  <a:tcPr/>
                </a:tc>
                <a:extLst>
                  <a:ext uri="{0D108BD9-81ED-4DB2-BD59-A6C34878D82A}">
                    <a16:rowId xmlns:a16="http://schemas.microsoft.com/office/drawing/2014/main" val="449730475"/>
                  </a:ext>
                </a:extLst>
              </a:tr>
              <a:tr h="204984">
                <a:tc>
                  <a:txBody>
                    <a:bodyPr/>
                    <a:lstStyle/>
                    <a:p>
                      <a:r>
                        <a:rPr lang="en-US" sz="1100" dirty="0"/>
                        <a:t>you</a:t>
                      </a:r>
                    </a:p>
                  </a:txBody>
                  <a:tcPr/>
                </a:tc>
                <a:tc>
                  <a:txBody>
                    <a:bodyPr/>
                    <a:lstStyle/>
                    <a:p>
                      <a:r>
                        <a:rPr lang="en-US" sz="1100" dirty="0"/>
                        <a:t>0</a:t>
                      </a:r>
                    </a:p>
                  </a:txBody>
                  <a:tcPr/>
                </a:tc>
                <a:extLst>
                  <a:ext uri="{0D108BD9-81ED-4DB2-BD59-A6C34878D82A}">
                    <a16:rowId xmlns:a16="http://schemas.microsoft.com/office/drawing/2014/main" val="3864114699"/>
                  </a:ext>
                </a:extLst>
              </a:tr>
              <a:tr h="204984">
                <a:tc>
                  <a:txBody>
                    <a:bodyPr/>
                    <a:lstStyle/>
                    <a:p>
                      <a:r>
                        <a:rPr lang="en-US" sz="1100" dirty="0"/>
                        <a:t>salad</a:t>
                      </a:r>
                    </a:p>
                  </a:txBody>
                  <a:tcPr/>
                </a:tc>
                <a:tc>
                  <a:txBody>
                    <a:bodyPr/>
                    <a:lstStyle/>
                    <a:p>
                      <a:r>
                        <a:rPr lang="en-US" sz="1100" dirty="0"/>
                        <a:t>0</a:t>
                      </a:r>
                    </a:p>
                  </a:txBody>
                  <a:tcPr/>
                </a:tc>
                <a:extLst>
                  <a:ext uri="{0D108BD9-81ED-4DB2-BD59-A6C34878D82A}">
                    <a16:rowId xmlns:a16="http://schemas.microsoft.com/office/drawing/2014/main" val="3061678124"/>
                  </a:ext>
                </a:extLst>
              </a:tr>
            </a:tbl>
          </a:graphicData>
        </a:graphic>
      </p:graphicFrame>
      <p:sp>
        <p:nvSpPr>
          <p:cNvPr id="21" name="TextBox 20">
            <a:extLst>
              <a:ext uri="{FF2B5EF4-FFF2-40B4-BE49-F238E27FC236}">
                <a16:creationId xmlns:a16="http://schemas.microsoft.com/office/drawing/2014/main" id="{3C379C5C-33A6-865F-791B-211204903D8D}"/>
              </a:ext>
            </a:extLst>
          </p:cNvPr>
          <p:cNvSpPr txBox="1"/>
          <p:nvPr/>
        </p:nvSpPr>
        <p:spPr>
          <a:xfrm>
            <a:off x="915240" y="1925094"/>
            <a:ext cx="1109599" cy="261610"/>
          </a:xfrm>
          <a:prstGeom prst="rect">
            <a:avLst/>
          </a:prstGeom>
          <a:noFill/>
        </p:spPr>
        <p:txBody>
          <a:bodyPr wrap="none" rtlCol="0">
            <a:spAutoFit/>
          </a:bodyPr>
          <a:lstStyle/>
          <a:p>
            <a:r>
              <a:rPr lang="en-US" sz="1100" dirty="0"/>
              <a:t>One-hot vectors</a:t>
            </a:r>
          </a:p>
        </p:txBody>
      </p:sp>
      <p:sp>
        <p:nvSpPr>
          <p:cNvPr id="22" name="Rectangle 21">
            <a:extLst>
              <a:ext uri="{FF2B5EF4-FFF2-40B4-BE49-F238E27FC236}">
                <a16:creationId xmlns:a16="http://schemas.microsoft.com/office/drawing/2014/main" id="{1C2FE176-C9CC-3826-DDB6-98A9393E5667}"/>
              </a:ext>
            </a:extLst>
          </p:cNvPr>
          <p:cNvSpPr/>
          <p:nvPr/>
        </p:nvSpPr>
        <p:spPr>
          <a:xfrm>
            <a:off x="6055361" y="3037160"/>
            <a:ext cx="50033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Prob</a:t>
            </a:r>
          </a:p>
        </p:txBody>
      </p:sp>
      <p:sp>
        <p:nvSpPr>
          <p:cNvPr id="23" name="TextBox 22">
            <a:extLst>
              <a:ext uri="{FF2B5EF4-FFF2-40B4-BE49-F238E27FC236}">
                <a16:creationId xmlns:a16="http://schemas.microsoft.com/office/drawing/2014/main" id="{220DA284-02E0-9458-2447-3F4BBA1721F5}"/>
              </a:ext>
            </a:extLst>
          </p:cNvPr>
          <p:cNvSpPr txBox="1"/>
          <p:nvPr/>
        </p:nvSpPr>
        <p:spPr>
          <a:xfrm>
            <a:off x="5375250" y="3374704"/>
            <a:ext cx="643125" cy="261610"/>
          </a:xfrm>
          <a:prstGeom prst="rect">
            <a:avLst/>
          </a:prstGeom>
          <a:noFill/>
        </p:spPr>
        <p:txBody>
          <a:bodyPr wrap="none" rtlCol="0">
            <a:spAutoFit/>
          </a:bodyPr>
          <a:lstStyle/>
          <a:p>
            <a:r>
              <a:rPr lang="en-US" sz="1100" dirty="0" err="1"/>
              <a:t>softmax</a:t>
            </a:r>
            <a:endParaRPr lang="en-US" sz="1100" dirty="0"/>
          </a:p>
        </p:txBody>
      </p:sp>
      <p:cxnSp>
        <p:nvCxnSpPr>
          <p:cNvPr id="24" name="Straight Arrow Connector 23">
            <a:extLst>
              <a:ext uri="{FF2B5EF4-FFF2-40B4-BE49-F238E27FC236}">
                <a16:creationId xmlns:a16="http://schemas.microsoft.com/office/drawing/2014/main" id="{0AEE1AC5-2C67-E73D-630B-27231C7EB9C0}"/>
              </a:ext>
            </a:extLst>
          </p:cNvPr>
          <p:cNvCxnSpPr>
            <a:cxnSpLocks/>
          </p:cNvCxnSpPr>
          <p:nvPr/>
        </p:nvCxnSpPr>
        <p:spPr>
          <a:xfrm>
            <a:off x="5502799" y="3722960"/>
            <a:ext cx="34078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63D199-BCB5-1922-EE3E-954A693A1811}"/>
              </a:ext>
            </a:extLst>
          </p:cNvPr>
          <p:cNvSpPr txBox="1"/>
          <p:nvPr/>
        </p:nvSpPr>
        <p:spPr>
          <a:xfrm>
            <a:off x="6592679" y="3374704"/>
            <a:ext cx="1301959" cy="261610"/>
          </a:xfrm>
          <a:prstGeom prst="rect">
            <a:avLst/>
          </a:prstGeom>
          <a:noFill/>
        </p:spPr>
        <p:txBody>
          <a:bodyPr wrap="none" rtlCol="0">
            <a:spAutoFit/>
          </a:bodyPr>
          <a:lstStyle/>
          <a:p>
            <a:r>
              <a:rPr lang="en-US" sz="1100" dirty="0"/>
              <a:t>Cross entropy error</a:t>
            </a:r>
          </a:p>
        </p:txBody>
      </p:sp>
      <p:cxnSp>
        <p:nvCxnSpPr>
          <p:cNvPr id="26" name="Straight Arrow Connector 25">
            <a:extLst>
              <a:ext uri="{FF2B5EF4-FFF2-40B4-BE49-F238E27FC236}">
                <a16:creationId xmlns:a16="http://schemas.microsoft.com/office/drawing/2014/main" id="{39AB30BB-6236-68E4-6F95-F47E15B0E963}"/>
              </a:ext>
            </a:extLst>
          </p:cNvPr>
          <p:cNvCxnSpPr>
            <a:cxnSpLocks/>
          </p:cNvCxnSpPr>
          <p:nvPr/>
        </p:nvCxnSpPr>
        <p:spPr>
          <a:xfrm>
            <a:off x="6790860" y="3722960"/>
            <a:ext cx="90559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38">
            <a:extLst>
              <a:ext uri="{FF2B5EF4-FFF2-40B4-BE49-F238E27FC236}">
                <a16:creationId xmlns:a16="http://schemas.microsoft.com/office/drawing/2014/main" id="{291F203A-BA97-D79B-A6EE-214AB6E70BC0}"/>
              </a:ext>
            </a:extLst>
          </p:cNvPr>
          <p:cNvGraphicFramePr>
            <a:graphicFrameLocks noGrp="1"/>
          </p:cNvGraphicFramePr>
          <p:nvPr>
            <p:extLst>
              <p:ext uri="{D42A27DB-BD31-4B8C-83A1-F6EECF244321}">
                <p14:modId xmlns:p14="http://schemas.microsoft.com/office/powerpoint/2010/main" val="2358358255"/>
              </p:ext>
            </p:extLst>
          </p:nvPr>
        </p:nvGraphicFramePr>
        <p:xfrm>
          <a:off x="6592679" y="4644361"/>
          <a:ext cx="1228124" cy="1554480"/>
        </p:xfrm>
        <a:graphic>
          <a:graphicData uri="http://schemas.openxmlformats.org/drawingml/2006/table">
            <a:tbl>
              <a:tblPr firstRow="1" bandRow="1">
                <a:tableStyleId>{5940675A-B579-460E-94D1-54222C63F5DA}</a:tableStyleId>
              </a:tblPr>
              <a:tblGrid>
                <a:gridCol w="614062">
                  <a:extLst>
                    <a:ext uri="{9D8B030D-6E8A-4147-A177-3AD203B41FA5}">
                      <a16:colId xmlns:a16="http://schemas.microsoft.com/office/drawing/2014/main" val="4171460516"/>
                    </a:ext>
                  </a:extLst>
                </a:gridCol>
                <a:gridCol w="614062">
                  <a:extLst>
                    <a:ext uri="{9D8B030D-6E8A-4147-A177-3AD203B41FA5}">
                      <a16:colId xmlns:a16="http://schemas.microsoft.com/office/drawing/2014/main" val="3228147409"/>
                    </a:ext>
                  </a:extLst>
                </a:gridCol>
              </a:tblGrid>
              <a:tr h="204984">
                <a:tc>
                  <a:txBody>
                    <a:bodyPr/>
                    <a:lstStyle/>
                    <a:p>
                      <a:r>
                        <a:rPr lang="en-US" sz="1100" dirty="0"/>
                        <a:t>I</a:t>
                      </a:r>
                    </a:p>
                  </a:txBody>
                  <a:tcPr/>
                </a:tc>
                <a:tc>
                  <a:txBody>
                    <a:bodyPr/>
                    <a:lstStyle/>
                    <a:p>
                      <a:r>
                        <a:rPr lang="en-US" sz="1100" dirty="0"/>
                        <a:t>0</a:t>
                      </a:r>
                    </a:p>
                  </a:txBody>
                  <a:tcPr/>
                </a:tc>
                <a:extLst>
                  <a:ext uri="{0D108BD9-81ED-4DB2-BD59-A6C34878D82A}">
                    <a16:rowId xmlns:a16="http://schemas.microsoft.com/office/drawing/2014/main" val="2113203906"/>
                  </a:ext>
                </a:extLst>
              </a:tr>
              <a:tr h="204984">
                <a:tc>
                  <a:txBody>
                    <a:bodyPr/>
                    <a:lstStyle/>
                    <a:p>
                      <a:r>
                        <a:rPr lang="en-US" sz="1100" dirty="0"/>
                        <a:t>eat</a:t>
                      </a:r>
                    </a:p>
                  </a:txBody>
                  <a:tcPr>
                    <a:noFill/>
                  </a:tcPr>
                </a:tc>
                <a:tc>
                  <a:txBody>
                    <a:bodyPr/>
                    <a:lstStyle/>
                    <a:p>
                      <a:r>
                        <a:rPr lang="en-US" sz="1100" dirty="0"/>
                        <a:t>0</a:t>
                      </a:r>
                    </a:p>
                  </a:txBody>
                  <a:tcPr>
                    <a:noFill/>
                  </a:tcPr>
                </a:tc>
                <a:extLst>
                  <a:ext uri="{0D108BD9-81ED-4DB2-BD59-A6C34878D82A}">
                    <a16:rowId xmlns:a16="http://schemas.microsoft.com/office/drawing/2014/main" val="1108671039"/>
                  </a:ext>
                </a:extLst>
              </a:tr>
              <a:tr h="204984">
                <a:tc>
                  <a:txBody>
                    <a:bodyPr/>
                    <a:lstStyle/>
                    <a:p>
                      <a:r>
                        <a:rPr lang="en-US" sz="1100" dirty="0"/>
                        <a:t>burger</a:t>
                      </a:r>
                    </a:p>
                  </a:txBody>
                  <a:tcPr>
                    <a:solidFill>
                      <a:schemeClr val="accent6">
                        <a:lumMod val="20000"/>
                        <a:lumOff val="80000"/>
                      </a:schemeClr>
                    </a:solidFill>
                  </a:tcPr>
                </a:tc>
                <a:tc>
                  <a:txBody>
                    <a:bodyPr/>
                    <a:lstStyle/>
                    <a:p>
                      <a:r>
                        <a:rPr lang="en-US" sz="1100" dirty="0"/>
                        <a:t>1</a:t>
                      </a:r>
                    </a:p>
                  </a:txBody>
                  <a:tcPr>
                    <a:solidFill>
                      <a:schemeClr val="accent6">
                        <a:lumMod val="20000"/>
                        <a:lumOff val="80000"/>
                      </a:schemeClr>
                    </a:solidFill>
                  </a:tcPr>
                </a:tc>
                <a:extLst>
                  <a:ext uri="{0D108BD9-81ED-4DB2-BD59-A6C34878D82A}">
                    <a16:rowId xmlns:a16="http://schemas.microsoft.com/office/drawing/2014/main" val="553941117"/>
                  </a:ext>
                </a:extLst>
              </a:tr>
              <a:tr h="204984">
                <a:tc>
                  <a:txBody>
                    <a:bodyPr/>
                    <a:lstStyle/>
                    <a:p>
                      <a:r>
                        <a:rPr lang="en-US" sz="1100" dirty="0"/>
                        <a:t>and</a:t>
                      </a:r>
                    </a:p>
                  </a:txBody>
                  <a:tcPr/>
                </a:tc>
                <a:tc>
                  <a:txBody>
                    <a:bodyPr/>
                    <a:lstStyle/>
                    <a:p>
                      <a:r>
                        <a:rPr lang="en-US" sz="1100" dirty="0"/>
                        <a:t>0</a:t>
                      </a:r>
                    </a:p>
                  </a:txBody>
                  <a:tcPr/>
                </a:tc>
                <a:extLst>
                  <a:ext uri="{0D108BD9-81ED-4DB2-BD59-A6C34878D82A}">
                    <a16:rowId xmlns:a16="http://schemas.microsoft.com/office/drawing/2014/main" val="449730475"/>
                  </a:ext>
                </a:extLst>
              </a:tr>
              <a:tr h="204984">
                <a:tc>
                  <a:txBody>
                    <a:bodyPr/>
                    <a:lstStyle/>
                    <a:p>
                      <a:r>
                        <a:rPr lang="en-US" sz="1100" dirty="0"/>
                        <a:t>you</a:t>
                      </a:r>
                    </a:p>
                  </a:txBody>
                  <a:tcPr/>
                </a:tc>
                <a:tc>
                  <a:txBody>
                    <a:bodyPr/>
                    <a:lstStyle/>
                    <a:p>
                      <a:r>
                        <a:rPr lang="en-US" sz="1100" dirty="0"/>
                        <a:t>0</a:t>
                      </a:r>
                    </a:p>
                  </a:txBody>
                  <a:tcPr/>
                </a:tc>
                <a:extLst>
                  <a:ext uri="{0D108BD9-81ED-4DB2-BD59-A6C34878D82A}">
                    <a16:rowId xmlns:a16="http://schemas.microsoft.com/office/drawing/2014/main" val="3864114699"/>
                  </a:ext>
                </a:extLst>
              </a:tr>
              <a:tr h="204984">
                <a:tc>
                  <a:txBody>
                    <a:bodyPr/>
                    <a:lstStyle/>
                    <a:p>
                      <a:r>
                        <a:rPr lang="en-US" sz="1100" dirty="0"/>
                        <a:t>salad</a:t>
                      </a:r>
                    </a:p>
                  </a:txBody>
                  <a:tcPr/>
                </a:tc>
                <a:tc>
                  <a:txBody>
                    <a:bodyPr/>
                    <a:lstStyle/>
                    <a:p>
                      <a:r>
                        <a:rPr lang="en-US" sz="1100" dirty="0"/>
                        <a:t>0</a:t>
                      </a:r>
                    </a:p>
                  </a:txBody>
                  <a:tcPr/>
                </a:tc>
                <a:extLst>
                  <a:ext uri="{0D108BD9-81ED-4DB2-BD59-A6C34878D82A}">
                    <a16:rowId xmlns:a16="http://schemas.microsoft.com/office/drawing/2014/main" val="3061678124"/>
                  </a:ext>
                </a:extLst>
              </a:tr>
            </a:tbl>
          </a:graphicData>
        </a:graphic>
      </p:graphicFrame>
      <p:cxnSp>
        <p:nvCxnSpPr>
          <p:cNvPr id="28" name="Straight Arrow Connector 27">
            <a:extLst>
              <a:ext uri="{FF2B5EF4-FFF2-40B4-BE49-F238E27FC236}">
                <a16:creationId xmlns:a16="http://schemas.microsoft.com/office/drawing/2014/main" id="{D6345B4E-6201-4E25-69F9-B1F7BE56CB61}"/>
              </a:ext>
            </a:extLst>
          </p:cNvPr>
          <p:cNvCxnSpPr>
            <a:cxnSpLocks/>
            <a:stCxn id="27" idx="0"/>
          </p:cNvCxnSpPr>
          <p:nvPr/>
        </p:nvCxnSpPr>
        <p:spPr>
          <a:xfrm flipV="1">
            <a:off x="7206741" y="3853765"/>
            <a:ext cx="9473" cy="79059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36CD280-99DC-AF2E-E6DA-4E846DC356B2}"/>
              </a:ext>
            </a:extLst>
          </p:cNvPr>
          <p:cNvSpPr txBox="1"/>
          <p:nvPr/>
        </p:nvSpPr>
        <p:spPr>
          <a:xfrm>
            <a:off x="7241780" y="4340118"/>
            <a:ext cx="714363" cy="307777"/>
          </a:xfrm>
          <a:prstGeom prst="rect">
            <a:avLst/>
          </a:prstGeom>
          <a:noFill/>
        </p:spPr>
        <p:txBody>
          <a:bodyPr wrap="none" rtlCol="0">
            <a:spAutoFit/>
          </a:bodyPr>
          <a:lstStyle/>
          <a:p>
            <a:r>
              <a:rPr lang="en-US" sz="1400" dirty="0"/>
              <a:t>answer</a:t>
            </a:r>
          </a:p>
        </p:txBody>
      </p:sp>
      <p:sp>
        <p:nvSpPr>
          <p:cNvPr id="33" name="TextBox 32">
            <a:extLst>
              <a:ext uri="{FF2B5EF4-FFF2-40B4-BE49-F238E27FC236}">
                <a16:creationId xmlns:a16="http://schemas.microsoft.com/office/drawing/2014/main" id="{CEAB7EBA-76E4-E0C4-0543-BE976D3E7B01}"/>
              </a:ext>
            </a:extLst>
          </p:cNvPr>
          <p:cNvSpPr txBox="1"/>
          <p:nvPr/>
        </p:nvSpPr>
        <p:spPr>
          <a:xfrm>
            <a:off x="7860340" y="3526027"/>
            <a:ext cx="538930" cy="369332"/>
          </a:xfrm>
          <a:prstGeom prst="rect">
            <a:avLst/>
          </a:prstGeom>
          <a:noFill/>
        </p:spPr>
        <p:txBody>
          <a:bodyPr wrap="none" rtlCol="0">
            <a:spAutoFit/>
          </a:bodyPr>
          <a:lstStyle/>
          <a:p>
            <a:r>
              <a:rPr lang="en-US" dirty="0"/>
              <a:t>loss</a:t>
            </a:r>
          </a:p>
        </p:txBody>
      </p:sp>
      <p:sp>
        <p:nvSpPr>
          <p:cNvPr id="34" name="TextBox 33">
            <a:extLst>
              <a:ext uri="{FF2B5EF4-FFF2-40B4-BE49-F238E27FC236}">
                <a16:creationId xmlns:a16="http://schemas.microsoft.com/office/drawing/2014/main" id="{4FAB1D58-BC47-4AF2-5B5B-968A3E4AC268}"/>
              </a:ext>
            </a:extLst>
          </p:cNvPr>
          <p:cNvSpPr txBox="1"/>
          <p:nvPr/>
        </p:nvSpPr>
        <p:spPr>
          <a:xfrm>
            <a:off x="7370726" y="4079786"/>
            <a:ext cx="592369"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label</a:t>
            </a:r>
          </a:p>
        </p:txBody>
      </p:sp>
      <p:sp>
        <p:nvSpPr>
          <p:cNvPr id="35" name="TextBox 34">
            <a:extLst>
              <a:ext uri="{FF2B5EF4-FFF2-40B4-BE49-F238E27FC236}">
                <a16:creationId xmlns:a16="http://schemas.microsoft.com/office/drawing/2014/main" id="{5A5337AA-B2B8-C467-43F5-D20C58A95E05}"/>
              </a:ext>
            </a:extLst>
          </p:cNvPr>
          <p:cNvSpPr txBox="1"/>
          <p:nvPr/>
        </p:nvSpPr>
        <p:spPr>
          <a:xfrm>
            <a:off x="6702518" y="2997233"/>
            <a:ext cx="119212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Loss function</a:t>
            </a:r>
          </a:p>
        </p:txBody>
      </p:sp>
      <p:graphicFrame>
        <p:nvGraphicFramePr>
          <p:cNvPr id="38" name="Table 38">
            <a:extLst>
              <a:ext uri="{FF2B5EF4-FFF2-40B4-BE49-F238E27FC236}">
                <a16:creationId xmlns:a16="http://schemas.microsoft.com/office/drawing/2014/main" id="{EC6ACED9-CCDA-B712-87F2-C4E3877E89CF}"/>
              </a:ext>
            </a:extLst>
          </p:cNvPr>
          <p:cNvGraphicFramePr>
            <a:graphicFrameLocks noGrp="1"/>
          </p:cNvGraphicFramePr>
          <p:nvPr>
            <p:extLst>
              <p:ext uri="{D42A27DB-BD31-4B8C-83A1-F6EECF244321}">
                <p14:modId xmlns:p14="http://schemas.microsoft.com/office/powerpoint/2010/main" val="409216701"/>
              </p:ext>
            </p:extLst>
          </p:nvPr>
        </p:nvGraphicFramePr>
        <p:xfrm>
          <a:off x="845178" y="3914163"/>
          <a:ext cx="1209178" cy="1554480"/>
        </p:xfrm>
        <a:graphic>
          <a:graphicData uri="http://schemas.openxmlformats.org/drawingml/2006/table">
            <a:tbl>
              <a:tblPr firstRow="1" bandRow="1">
                <a:tableStyleId>{5940675A-B579-460E-94D1-54222C63F5DA}</a:tableStyleId>
              </a:tblPr>
              <a:tblGrid>
                <a:gridCol w="604589">
                  <a:extLst>
                    <a:ext uri="{9D8B030D-6E8A-4147-A177-3AD203B41FA5}">
                      <a16:colId xmlns:a16="http://schemas.microsoft.com/office/drawing/2014/main" val="4171460516"/>
                    </a:ext>
                  </a:extLst>
                </a:gridCol>
                <a:gridCol w="604589">
                  <a:extLst>
                    <a:ext uri="{9D8B030D-6E8A-4147-A177-3AD203B41FA5}">
                      <a16:colId xmlns:a16="http://schemas.microsoft.com/office/drawing/2014/main" val="3228147409"/>
                    </a:ext>
                  </a:extLst>
                </a:gridCol>
              </a:tblGrid>
              <a:tr h="204984">
                <a:tc>
                  <a:txBody>
                    <a:bodyPr/>
                    <a:lstStyle/>
                    <a:p>
                      <a:r>
                        <a:rPr lang="en-US" sz="1100" dirty="0"/>
                        <a:t>I</a:t>
                      </a:r>
                    </a:p>
                  </a:txBody>
                  <a:tcPr/>
                </a:tc>
                <a:tc>
                  <a:txBody>
                    <a:bodyPr/>
                    <a:lstStyle/>
                    <a:p>
                      <a:r>
                        <a:rPr lang="en-US" sz="1100" dirty="0"/>
                        <a:t>0</a:t>
                      </a:r>
                    </a:p>
                  </a:txBody>
                  <a:tcPr/>
                </a:tc>
                <a:extLst>
                  <a:ext uri="{0D108BD9-81ED-4DB2-BD59-A6C34878D82A}">
                    <a16:rowId xmlns:a16="http://schemas.microsoft.com/office/drawing/2014/main" val="2113203906"/>
                  </a:ext>
                </a:extLst>
              </a:tr>
              <a:tr h="204984">
                <a:tc>
                  <a:txBody>
                    <a:bodyPr/>
                    <a:lstStyle/>
                    <a:p>
                      <a:r>
                        <a:rPr lang="en-US" sz="1100" dirty="0"/>
                        <a:t>eat</a:t>
                      </a:r>
                    </a:p>
                  </a:txBody>
                  <a:tcPr>
                    <a:noFill/>
                  </a:tcPr>
                </a:tc>
                <a:tc>
                  <a:txBody>
                    <a:bodyPr/>
                    <a:lstStyle/>
                    <a:p>
                      <a:r>
                        <a:rPr lang="en-US" sz="1100" dirty="0"/>
                        <a:t>0</a:t>
                      </a:r>
                    </a:p>
                  </a:txBody>
                  <a:tcPr>
                    <a:noFill/>
                  </a:tcPr>
                </a:tc>
                <a:extLst>
                  <a:ext uri="{0D108BD9-81ED-4DB2-BD59-A6C34878D82A}">
                    <a16:rowId xmlns:a16="http://schemas.microsoft.com/office/drawing/2014/main" val="1108671039"/>
                  </a:ext>
                </a:extLst>
              </a:tr>
              <a:tr h="204984">
                <a:tc>
                  <a:txBody>
                    <a:bodyPr/>
                    <a:lstStyle/>
                    <a:p>
                      <a:r>
                        <a:rPr lang="en-US" sz="1100" dirty="0"/>
                        <a:t>burger</a:t>
                      </a:r>
                    </a:p>
                  </a:txBody>
                  <a:tcPr/>
                </a:tc>
                <a:tc>
                  <a:txBody>
                    <a:bodyPr/>
                    <a:lstStyle/>
                    <a:p>
                      <a:r>
                        <a:rPr lang="en-US" sz="1100" dirty="0"/>
                        <a:t>0</a:t>
                      </a:r>
                    </a:p>
                  </a:txBody>
                  <a:tcPr/>
                </a:tc>
                <a:extLst>
                  <a:ext uri="{0D108BD9-81ED-4DB2-BD59-A6C34878D82A}">
                    <a16:rowId xmlns:a16="http://schemas.microsoft.com/office/drawing/2014/main" val="553941117"/>
                  </a:ext>
                </a:extLst>
              </a:tr>
              <a:tr h="204984">
                <a:tc>
                  <a:txBody>
                    <a:bodyPr/>
                    <a:lstStyle/>
                    <a:p>
                      <a:r>
                        <a:rPr lang="en-US" sz="1100" dirty="0"/>
                        <a:t>and</a:t>
                      </a:r>
                    </a:p>
                  </a:txBody>
                  <a:tcPr>
                    <a:solidFill>
                      <a:schemeClr val="accent1">
                        <a:lumMod val="20000"/>
                        <a:lumOff val="80000"/>
                      </a:schemeClr>
                    </a:solidFill>
                  </a:tcPr>
                </a:tc>
                <a:tc>
                  <a:txBody>
                    <a:bodyPr/>
                    <a:lstStyle/>
                    <a:p>
                      <a:r>
                        <a:rPr lang="en-US" sz="1100" dirty="0"/>
                        <a:t>1</a:t>
                      </a:r>
                    </a:p>
                  </a:txBody>
                  <a:tcPr>
                    <a:solidFill>
                      <a:schemeClr val="accent1">
                        <a:lumMod val="20000"/>
                        <a:lumOff val="80000"/>
                      </a:schemeClr>
                    </a:solidFill>
                  </a:tcPr>
                </a:tc>
                <a:extLst>
                  <a:ext uri="{0D108BD9-81ED-4DB2-BD59-A6C34878D82A}">
                    <a16:rowId xmlns:a16="http://schemas.microsoft.com/office/drawing/2014/main" val="449730475"/>
                  </a:ext>
                </a:extLst>
              </a:tr>
              <a:tr h="204984">
                <a:tc>
                  <a:txBody>
                    <a:bodyPr/>
                    <a:lstStyle/>
                    <a:p>
                      <a:r>
                        <a:rPr lang="en-US" sz="1100" dirty="0"/>
                        <a:t>you</a:t>
                      </a:r>
                    </a:p>
                  </a:txBody>
                  <a:tcPr/>
                </a:tc>
                <a:tc>
                  <a:txBody>
                    <a:bodyPr/>
                    <a:lstStyle/>
                    <a:p>
                      <a:r>
                        <a:rPr lang="en-US" sz="1100" dirty="0"/>
                        <a:t>0</a:t>
                      </a:r>
                    </a:p>
                  </a:txBody>
                  <a:tcPr/>
                </a:tc>
                <a:extLst>
                  <a:ext uri="{0D108BD9-81ED-4DB2-BD59-A6C34878D82A}">
                    <a16:rowId xmlns:a16="http://schemas.microsoft.com/office/drawing/2014/main" val="3864114699"/>
                  </a:ext>
                </a:extLst>
              </a:tr>
              <a:tr h="204984">
                <a:tc>
                  <a:txBody>
                    <a:bodyPr/>
                    <a:lstStyle/>
                    <a:p>
                      <a:r>
                        <a:rPr lang="en-US" sz="1100" dirty="0"/>
                        <a:t>salad</a:t>
                      </a:r>
                    </a:p>
                  </a:txBody>
                  <a:tcPr/>
                </a:tc>
                <a:tc>
                  <a:txBody>
                    <a:bodyPr/>
                    <a:lstStyle/>
                    <a:p>
                      <a:r>
                        <a:rPr lang="en-US" sz="1100" dirty="0"/>
                        <a:t>0</a:t>
                      </a:r>
                    </a:p>
                  </a:txBody>
                  <a:tcPr/>
                </a:tc>
                <a:extLst>
                  <a:ext uri="{0D108BD9-81ED-4DB2-BD59-A6C34878D82A}">
                    <a16:rowId xmlns:a16="http://schemas.microsoft.com/office/drawing/2014/main" val="3061678124"/>
                  </a:ext>
                </a:extLst>
              </a:tr>
            </a:tbl>
          </a:graphicData>
        </a:graphic>
      </p:graphicFrame>
      <p:sp>
        <p:nvSpPr>
          <p:cNvPr id="39" name="TextBox 38">
            <a:extLst>
              <a:ext uri="{FF2B5EF4-FFF2-40B4-BE49-F238E27FC236}">
                <a16:creationId xmlns:a16="http://schemas.microsoft.com/office/drawing/2014/main" id="{0C688DBD-9488-97AA-33CA-F9C1CAB4310C}"/>
              </a:ext>
            </a:extLst>
          </p:cNvPr>
          <p:cNvSpPr txBox="1"/>
          <p:nvPr/>
        </p:nvSpPr>
        <p:spPr>
          <a:xfrm>
            <a:off x="684504" y="5673447"/>
            <a:ext cx="1362874" cy="646331"/>
          </a:xfrm>
          <a:prstGeom prst="rect">
            <a:avLst/>
          </a:prstGeom>
          <a:noFill/>
        </p:spPr>
        <p:txBody>
          <a:bodyPr wrap="none" rtlCol="0">
            <a:spAutoFit/>
          </a:bodyPr>
          <a:lstStyle/>
          <a:p>
            <a:r>
              <a:rPr lang="en-US" dirty="0"/>
              <a:t>[[0 1 0 0 0 0]</a:t>
            </a:r>
          </a:p>
          <a:p>
            <a:r>
              <a:rPr lang="en-US" dirty="0"/>
              <a:t>[0 0 0 1 0 0]]</a:t>
            </a:r>
          </a:p>
        </p:txBody>
      </p:sp>
      <p:cxnSp>
        <p:nvCxnSpPr>
          <p:cNvPr id="41" name="Straight Arrow Connector 40">
            <a:extLst>
              <a:ext uri="{FF2B5EF4-FFF2-40B4-BE49-F238E27FC236}">
                <a16:creationId xmlns:a16="http://schemas.microsoft.com/office/drawing/2014/main" id="{A491D764-D022-4511-FED2-A7CB01EEE399}"/>
              </a:ext>
            </a:extLst>
          </p:cNvPr>
          <p:cNvCxnSpPr>
            <a:cxnSpLocks/>
          </p:cNvCxnSpPr>
          <p:nvPr/>
        </p:nvCxnSpPr>
        <p:spPr>
          <a:xfrm flipH="1">
            <a:off x="6790860" y="3853765"/>
            <a:ext cx="905595"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2D965710-017B-55B5-688F-F58BF06D38E6}"/>
              </a:ext>
            </a:extLst>
          </p:cNvPr>
          <p:cNvCxnSpPr>
            <a:cxnSpLocks/>
          </p:cNvCxnSpPr>
          <p:nvPr/>
        </p:nvCxnSpPr>
        <p:spPr>
          <a:xfrm flipH="1">
            <a:off x="5502799" y="3946368"/>
            <a:ext cx="312965"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5A3D9DF5-13D3-C1FA-6D1C-A4840215DD3E}"/>
              </a:ext>
            </a:extLst>
          </p:cNvPr>
          <p:cNvCxnSpPr>
            <a:cxnSpLocks/>
          </p:cNvCxnSpPr>
          <p:nvPr/>
        </p:nvCxnSpPr>
        <p:spPr>
          <a:xfrm flipH="1">
            <a:off x="4060017" y="4056847"/>
            <a:ext cx="680243"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5180989B-7639-2B47-ED33-337A0503BC60}"/>
              </a:ext>
            </a:extLst>
          </p:cNvPr>
          <p:cNvCxnSpPr>
            <a:cxnSpLocks/>
          </p:cNvCxnSpPr>
          <p:nvPr/>
        </p:nvCxnSpPr>
        <p:spPr>
          <a:xfrm flipH="1">
            <a:off x="2928356" y="4517154"/>
            <a:ext cx="323681" cy="480706"/>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82979516-EBB8-47F0-D5BD-9B2A6283AB56}"/>
              </a:ext>
            </a:extLst>
          </p:cNvPr>
          <p:cNvCxnSpPr>
            <a:cxnSpLocks/>
          </p:cNvCxnSpPr>
          <p:nvPr/>
        </p:nvCxnSpPr>
        <p:spPr>
          <a:xfrm flipH="1" flipV="1">
            <a:off x="2828258" y="2431921"/>
            <a:ext cx="462670" cy="55420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A72A6206-70ED-46E5-AAF2-43585A75128A}"/>
              </a:ext>
            </a:extLst>
          </p:cNvPr>
          <p:cNvCxnSpPr>
            <a:cxnSpLocks/>
          </p:cNvCxnSpPr>
          <p:nvPr/>
        </p:nvCxnSpPr>
        <p:spPr>
          <a:xfrm>
            <a:off x="4044952" y="3895359"/>
            <a:ext cx="69530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9F9835-FE52-98DD-51A7-7A04CE865CF9}"/>
              </a:ext>
            </a:extLst>
          </p:cNvPr>
          <p:cNvCxnSpPr>
            <a:cxnSpLocks/>
          </p:cNvCxnSpPr>
          <p:nvPr/>
        </p:nvCxnSpPr>
        <p:spPr>
          <a:xfrm>
            <a:off x="2652027" y="3505509"/>
            <a:ext cx="600010" cy="2952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A4DD48-68D2-729B-EB3C-55A75E2A01BA}"/>
              </a:ext>
            </a:extLst>
          </p:cNvPr>
          <p:cNvCxnSpPr>
            <a:cxnSpLocks/>
          </p:cNvCxnSpPr>
          <p:nvPr/>
        </p:nvCxnSpPr>
        <p:spPr>
          <a:xfrm flipV="1">
            <a:off x="2679378" y="3819796"/>
            <a:ext cx="572659" cy="38336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190DEBE-DC16-3C8B-FF9C-C50950998E70}"/>
              </a:ext>
            </a:extLst>
          </p:cNvPr>
          <p:cNvSpPr txBox="1"/>
          <p:nvPr/>
        </p:nvSpPr>
        <p:spPr>
          <a:xfrm>
            <a:off x="2309095" y="1892977"/>
            <a:ext cx="119212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Embedding</a:t>
            </a:r>
          </a:p>
        </p:txBody>
      </p:sp>
      <p:sp>
        <p:nvSpPr>
          <p:cNvPr id="68" name="Rectangle 67">
            <a:extLst>
              <a:ext uri="{FF2B5EF4-FFF2-40B4-BE49-F238E27FC236}">
                <a16:creationId xmlns:a16="http://schemas.microsoft.com/office/drawing/2014/main" id="{4F1E7638-7277-B5EC-2EE5-4425C91524B4}"/>
              </a:ext>
            </a:extLst>
          </p:cNvPr>
          <p:cNvSpPr/>
          <p:nvPr/>
        </p:nvSpPr>
        <p:spPr>
          <a:xfrm>
            <a:off x="6055361" y="2116807"/>
            <a:ext cx="500332" cy="433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Burger</a:t>
            </a:r>
          </a:p>
        </p:txBody>
      </p:sp>
      <p:sp>
        <p:nvSpPr>
          <p:cNvPr id="69" name="TextBox 68">
            <a:extLst>
              <a:ext uri="{FF2B5EF4-FFF2-40B4-BE49-F238E27FC236}">
                <a16:creationId xmlns:a16="http://schemas.microsoft.com/office/drawing/2014/main" id="{1D461A9B-53CF-3C54-6FE7-CBD6BED78D9F}"/>
              </a:ext>
            </a:extLst>
          </p:cNvPr>
          <p:cNvSpPr txBox="1"/>
          <p:nvPr/>
        </p:nvSpPr>
        <p:spPr>
          <a:xfrm>
            <a:off x="6795331" y="2114619"/>
            <a:ext cx="1006494" cy="369332"/>
          </a:xfrm>
          <a:prstGeom prst="rect">
            <a:avLst/>
          </a:prstGeom>
          <a:noFill/>
        </p:spPr>
        <p:txBody>
          <a:bodyPr wrap="none" rtlCol="0">
            <a:spAutoFit/>
          </a:bodyPr>
          <a:lstStyle/>
          <a:p>
            <a:r>
              <a:rPr lang="en-US" dirty="0"/>
              <a:t>Yes/No ?</a:t>
            </a:r>
          </a:p>
        </p:txBody>
      </p:sp>
      <p:sp>
        <p:nvSpPr>
          <p:cNvPr id="70" name="TextBox 69">
            <a:extLst>
              <a:ext uri="{FF2B5EF4-FFF2-40B4-BE49-F238E27FC236}">
                <a16:creationId xmlns:a16="http://schemas.microsoft.com/office/drawing/2014/main" id="{DD6B62E5-4B27-6D66-18D8-B25296D5B8CC}"/>
              </a:ext>
            </a:extLst>
          </p:cNvPr>
          <p:cNvSpPr txBox="1"/>
          <p:nvPr/>
        </p:nvSpPr>
        <p:spPr>
          <a:xfrm>
            <a:off x="6702518" y="1744462"/>
            <a:ext cx="1654633"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Binary classification</a:t>
            </a:r>
          </a:p>
        </p:txBody>
      </p:sp>
      <p:pic>
        <p:nvPicPr>
          <p:cNvPr id="29" name="Picture 28">
            <a:extLst>
              <a:ext uri="{FF2B5EF4-FFF2-40B4-BE49-F238E27FC236}">
                <a16:creationId xmlns:a16="http://schemas.microsoft.com/office/drawing/2014/main" id="{C81C6CC7-EA40-5EE5-3053-EE3FC882C6EE}"/>
              </a:ext>
            </a:extLst>
          </p:cNvPr>
          <p:cNvPicPr>
            <a:picLocks noChangeAspect="1"/>
          </p:cNvPicPr>
          <p:nvPr/>
        </p:nvPicPr>
        <p:blipFill>
          <a:blip r:embed="rId3"/>
          <a:stretch>
            <a:fillRect/>
          </a:stretch>
        </p:blipFill>
        <p:spPr>
          <a:xfrm>
            <a:off x="8643615" y="2477419"/>
            <a:ext cx="3522582" cy="827125"/>
          </a:xfrm>
          <a:prstGeom prst="rect">
            <a:avLst/>
          </a:prstGeom>
        </p:spPr>
      </p:pic>
      <p:sp>
        <p:nvSpPr>
          <p:cNvPr id="30" name="TextBox 29">
            <a:extLst>
              <a:ext uri="{FF2B5EF4-FFF2-40B4-BE49-F238E27FC236}">
                <a16:creationId xmlns:a16="http://schemas.microsoft.com/office/drawing/2014/main" id="{04A63CD9-2F6D-4E61-29ED-2077E10BBDEB}"/>
              </a:ext>
            </a:extLst>
          </p:cNvPr>
          <p:cNvSpPr txBox="1"/>
          <p:nvPr/>
        </p:nvSpPr>
        <p:spPr>
          <a:xfrm>
            <a:off x="9322932" y="2032815"/>
            <a:ext cx="2110863" cy="307777"/>
          </a:xfrm>
          <a:prstGeom prst="rect">
            <a:avLst/>
          </a:prstGeom>
          <a:solidFill>
            <a:schemeClr val="accent6">
              <a:lumMod val="20000"/>
              <a:lumOff val="80000"/>
            </a:schemeClr>
          </a:solidFill>
        </p:spPr>
        <p:txBody>
          <a:bodyPr wrap="square" rtlCol="0">
            <a:spAutoFit/>
          </a:bodyPr>
          <a:lstStyle/>
          <a:p>
            <a:r>
              <a:rPr lang="en-US" sz="1400" dirty="0" err="1">
                <a:solidFill>
                  <a:schemeClr val="accent1"/>
                </a:solidFill>
              </a:rPr>
              <a:t>Softmax</a:t>
            </a:r>
            <a:r>
              <a:rPr lang="en-US" sz="1400" dirty="0">
                <a:solidFill>
                  <a:schemeClr val="accent1"/>
                </a:solidFill>
              </a:rPr>
              <a:t> – get probability</a:t>
            </a:r>
          </a:p>
        </p:txBody>
      </p:sp>
      <p:pic>
        <p:nvPicPr>
          <p:cNvPr id="36" name="Picture 35">
            <a:extLst>
              <a:ext uri="{FF2B5EF4-FFF2-40B4-BE49-F238E27FC236}">
                <a16:creationId xmlns:a16="http://schemas.microsoft.com/office/drawing/2014/main" id="{2D577865-D925-7C4D-09A2-75ACE9BF733A}"/>
              </a:ext>
            </a:extLst>
          </p:cNvPr>
          <p:cNvPicPr>
            <a:picLocks noChangeAspect="1"/>
          </p:cNvPicPr>
          <p:nvPr/>
        </p:nvPicPr>
        <p:blipFill>
          <a:blip r:embed="rId4"/>
          <a:stretch>
            <a:fillRect/>
          </a:stretch>
        </p:blipFill>
        <p:spPr>
          <a:xfrm>
            <a:off x="8405021" y="4715097"/>
            <a:ext cx="3568700" cy="1308100"/>
          </a:xfrm>
          <a:prstGeom prst="rect">
            <a:avLst/>
          </a:prstGeom>
        </p:spPr>
      </p:pic>
      <p:sp>
        <p:nvSpPr>
          <p:cNvPr id="37" name="TextBox 36">
            <a:extLst>
              <a:ext uri="{FF2B5EF4-FFF2-40B4-BE49-F238E27FC236}">
                <a16:creationId xmlns:a16="http://schemas.microsoft.com/office/drawing/2014/main" id="{403BDEED-B6DA-70ED-59E1-6FA6D1953005}"/>
              </a:ext>
            </a:extLst>
          </p:cNvPr>
          <p:cNvSpPr txBox="1"/>
          <p:nvPr/>
        </p:nvSpPr>
        <p:spPr>
          <a:xfrm>
            <a:off x="9646165" y="4308793"/>
            <a:ext cx="1594264"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Cross-entropy loss</a:t>
            </a:r>
          </a:p>
        </p:txBody>
      </p:sp>
    </p:spTree>
    <p:extLst>
      <p:ext uri="{BB962C8B-B14F-4D97-AF65-F5344CB8AC3E}">
        <p14:creationId xmlns:p14="http://schemas.microsoft.com/office/powerpoint/2010/main" val="1338259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A5B5-5E88-9F6B-D589-879BAFCF727E}"/>
              </a:ext>
            </a:extLst>
          </p:cNvPr>
          <p:cNvSpPr>
            <a:spLocks noGrp="1"/>
          </p:cNvSpPr>
          <p:nvPr>
            <p:ph type="title"/>
          </p:nvPr>
        </p:nvSpPr>
        <p:spPr>
          <a:xfrm>
            <a:off x="838200" y="818832"/>
            <a:ext cx="10515600" cy="871856"/>
          </a:xfrm>
        </p:spPr>
        <p:txBody>
          <a:bodyPr/>
          <a:lstStyle/>
          <a:p>
            <a:r>
              <a:rPr lang="en-US" dirty="0"/>
              <a:t>CBOW Result – Distributional Representation</a:t>
            </a:r>
          </a:p>
        </p:txBody>
      </p:sp>
      <p:sp>
        <p:nvSpPr>
          <p:cNvPr id="3" name="Content Placeholder 2">
            <a:extLst>
              <a:ext uri="{FF2B5EF4-FFF2-40B4-BE49-F238E27FC236}">
                <a16:creationId xmlns:a16="http://schemas.microsoft.com/office/drawing/2014/main" id="{64778EC1-E708-F31E-324E-7668788BCC29}"/>
              </a:ext>
            </a:extLst>
          </p:cNvPr>
          <p:cNvSpPr>
            <a:spLocks noGrp="1"/>
          </p:cNvSpPr>
          <p:nvPr>
            <p:ph idx="1"/>
          </p:nvPr>
        </p:nvSpPr>
        <p:spPr>
          <a:xfrm>
            <a:off x="838200" y="1825625"/>
            <a:ext cx="10515600" cy="1352522"/>
          </a:xfrm>
        </p:spPr>
        <p:txBody>
          <a:bodyPr>
            <a:normAutofit fontScale="92500" lnSpcReduction="20000"/>
          </a:bodyPr>
          <a:lstStyle/>
          <a:p>
            <a:r>
              <a:rPr lang="en-US" dirty="0" err="1"/>
              <a:t>Weight_in</a:t>
            </a:r>
            <a:r>
              <a:rPr lang="en-US" dirty="0"/>
              <a:t> matrix to represent words meaning</a:t>
            </a:r>
          </a:p>
          <a:p>
            <a:pPr lvl="1"/>
            <a:r>
              <a:rPr lang="en-US" dirty="0"/>
              <a:t>Syntax – plurals, past tenses…</a:t>
            </a:r>
          </a:p>
          <a:p>
            <a:pPr lvl="1"/>
            <a:r>
              <a:rPr lang="en-US" dirty="0"/>
              <a:t>Semantics</a:t>
            </a:r>
          </a:p>
          <a:p>
            <a:pPr lvl="2"/>
            <a:r>
              <a:rPr lang="en-US" dirty="0"/>
              <a:t>“king – men + women = queen”</a:t>
            </a:r>
          </a:p>
        </p:txBody>
      </p:sp>
      <p:pic>
        <p:nvPicPr>
          <p:cNvPr id="5" name="Picture 4">
            <a:extLst>
              <a:ext uri="{FF2B5EF4-FFF2-40B4-BE49-F238E27FC236}">
                <a16:creationId xmlns:a16="http://schemas.microsoft.com/office/drawing/2014/main" id="{A75929E0-BDBA-9047-02D6-C0E604882F5B}"/>
              </a:ext>
            </a:extLst>
          </p:cNvPr>
          <p:cNvPicPr>
            <a:picLocks noChangeAspect="1"/>
          </p:cNvPicPr>
          <p:nvPr/>
        </p:nvPicPr>
        <p:blipFill>
          <a:blip r:embed="rId3"/>
          <a:stretch>
            <a:fillRect/>
          </a:stretch>
        </p:blipFill>
        <p:spPr>
          <a:xfrm>
            <a:off x="838200" y="3619717"/>
            <a:ext cx="3004303" cy="1507142"/>
          </a:xfrm>
          <a:prstGeom prst="rect">
            <a:avLst/>
          </a:prstGeom>
        </p:spPr>
      </p:pic>
      <p:pic>
        <p:nvPicPr>
          <p:cNvPr id="7" name="Picture 6">
            <a:extLst>
              <a:ext uri="{FF2B5EF4-FFF2-40B4-BE49-F238E27FC236}">
                <a16:creationId xmlns:a16="http://schemas.microsoft.com/office/drawing/2014/main" id="{FCAD10BF-2847-7164-C047-73CA797E6E0C}"/>
              </a:ext>
            </a:extLst>
          </p:cNvPr>
          <p:cNvPicPr>
            <a:picLocks noChangeAspect="1"/>
          </p:cNvPicPr>
          <p:nvPr/>
        </p:nvPicPr>
        <p:blipFill>
          <a:blip r:embed="rId4"/>
          <a:stretch>
            <a:fillRect/>
          </a:stretch>
        </p:blipFill>
        <p:spPr>
          <a:xfrm>
            <a:off x="4115879" y="3587873"/>
            <a:ext cx="2827492" cy="1570829"/>
          </a:xfrm>
          <a:prstGeom prst="rect">
            <a:avLst/>
          </a:prstGeom>
        </p:spPr>
      </p:pic>
      <p:pic>
        <p:nvPicPr>
          <p:cNvPr id="9" name="Picture 8">
            <a:extLst>
              <a:ext uri="{FF2B5EF4-FFF2-40B4-BE49-F238E27FC236}">
                <a16:creationId xmlns:a16="http://schemas.microsoft.com/office/drawing/2014/main" id="{C9730DC4-4FAD-3EDF-CF8C-2C99F6795BBB}"/>
              </a:ext>
            </a:extLst>
          </p:cNvPr>
          <p:cNvPicPr>
            <a:picLocks noChangeAspect="1"/>
          </p:cNvPicPr>
          <p:nvPr/>
        </p:nvPicPr>
        <p:blipFill>
          <a:blip r:embed="rId5"/>
          <a:stretch>
            <a:fillRect/>
          </a:stretch>
        </p:blipFill>
        <p:spPr>
          <a:xfrm>
            <a:off x="7216747" y="3587873"/>
            <a:ext cx="2893240" cy="1543061"/>
          </a:xfrm>
          <a:prstGeom prst="rect">
            <a:avLst/>
          </a:prstGeom>
        </p:spPr>
      </p:pic>
    </p:spTree>
    <p:extLst>
      <p:ext uri="{BB962C8B-B14F-4D97-AF65-F5344CB8AC3E}">
        <p14:creationId xmlns:p14="http://schemas.microsoft.com/office/powerpoint/2010/main" val="900871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2ED1-FFAA-4AFC-ED08-41D8DBD540EE}"/>
              </a:ext>
            </a:extLst>
          </p:cNvPr>
          <p:cNvSpPr>
            <a:spLocks noGrp="1"/>
          </p:cNvSpPr>
          <p:nvPr>
            <p:ph type="title"/>
          </p:nvPr>
        </p:nvSpPr>
        <p:spPr>
          <a:xfrm>
            <a:off x="838200" y="797442"/>
            <a:ext cx="10515600" cy="893246"/>
          </a:xfrm>
        </p:spPr>
        <p:txBody>
          <a:bodyPr>
            <a:normAutofit/>
          </a:bodyPr>
          <a:lstStyle/>
          <a:p>
            <a:r>
              <a:rPr lang="en-US" sz="4000" dirty="0"/>
              <a:t>Language Model</a:t>
            </a:r>
          </a:p>
        </p:txBody>
      </p:sp>
      <p:sp>
        <p:nvSpPr>
          <p:cNvPr id="3" name="Content Placeholder 2">
            <a:extLst>
              <a:ext uri="{FF2B5EF4-FFF2-40B4-BE49-F238E27FC236}">
                <a16:creationId xmlns:a16="http://schemas.microsoft.com/office/drawing/2014/main" id="{FE653A59-E873-E226-CE0A-88A98EB1F835}"/>
              </a:ext>
            </a:extLst>
          </p:cNvPr>
          <p:cNvSpPr>
            <a:spLocks noGrp="1"/>
          </p:cNvSpPr>
          <p:nvPr>
            <p:ph idx="1"/>
          </p:nvPr>
        </p:nvSpPr>
        <p:spPr/>
        <p:txBody>
          <a:bodyPr/>
          <a:lstStyle/>
          <a:p>
            <a:r>
              <a:rPr lang="en-US" dirty="0"/>
              <a:t>Language model: the probability of a sequence of words.</a:t>
            </a:r>
          </a:p>
        </p:txBody>
      </p:sp>
      <p:pic>
        <p:nvPicPr>
          <p:cNvPr id="5" name="Picture 4">
            <a:extLst>
              <a:ext uri="{FF2B5EF4-FFF2-40B4-BE49-F238E27FC236}">
                <a16:creationId xmlns:a16="http://schemas.microsoft.com/office/drawing/2014/main" id="{9EE1633B-0764-8F10-75EF-B88EF3677491}"/>
              </a:ext>
            </a:extLst>
          </p:cNvPr>
          <p:cNvPicPr>
            <a:picLocks noChangeAspect="1"/>
          </p:cNvPicPr>
          <p:nvPr/>
        </p:nvPicPr>
        <p:blipFill>
          <a:blip r:embed="rId2"/>
          <a:stretch>
            <a:fillRect/>
          </a:stretch>
        </p:blipFill>
        <p:spPr>
          <a:xfrm>
            <a:off x="1095153" y="2555210"/>
            <a:ext cx="7772400" cy="1951852"/>
          </a:xfrm>
          <a:prstGeom prst="rect">
            <a:avLst/>
          </a:prstGeom>
        </p:spPr>
      </p:pic>
      <p:pic>
        <p:nvPicPr>
          <p:cNvPr id="7" name="Picture 6">
            <a:extLst>
              <a:ext uri="{FF2B5EF4-FFF2-40B4-BE49-F238E27FC236}">
                <a16:creationId xmlns:a16="http://schemas.microsoft.com/office/drawing/2014/main" id="{594CC9BB-EEF3-E35D-FC61-2CE6268253FA}"/>
              </a:ext>
            </a:extLst>
          </p:cNvPr>
          <p:cNvPicPr>
            <a:picLocks noChangeAspect="1"/>
          </p:cNvPicPr>
          <p:nvPr/>
        </p:nvPicPr>
        <p:blipFill>
          <a:blip r:embed="rId3"/>
          <a:stretch>
            <a:fillRect/>
          </a:stretch>
        </p:blipFill>
        <p:spPr>
          <a:xfrm>
            <a:off x="1095153" y="4935612"/>
            <a:ext cx="3381154" cy="436278"/>
          </a:xfrm>
          <a:prstGeom prst="rect">
            <a:avLst/>
          </a:prstGeom>
        </p:spPr>
      </p:pic>
    </p:spTree>
    <p:extLst>
      <p:ext uri="{BB962C8B-B14F-4D97-AF65-F5344CB8AC3E}">
        <p14:creationId xmlns:p14="http://schemas.microsoft.com/office/powerpoint/2010/main" val="3907211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62718"/>
            <a:ext cx="12192001" cy="2847533"/>
            <a:chOff x="-1" y="704365"/>
            <a:chExt cx="12192001" cy="2847533"/>
          </a:xfrm>
        </p:grpSpPr>
        <p:pic>
          <p:nvPicPr>
            <p:cNvPr id="22" name="Picture 21">
              <a:extLst>
                <a:ext uri="{FF2B5EF4-FFF2-40B4-BE49-F238E27FC236}">
                  <a16:creationId xmlns:a16="http://schemas.microsoft.com/office/drawing/2014/main" id="{1A5D3183-297A-A14E-9917-936DB1B10C02}"/>
                </a:ext>
              </a:extLst>
            </p:cNvPr>
            <p:cNvPicPr>
              <a:picLocks noChangeAspect="1"/>
            </p:cNvPicPr>
            <p:nvPr/>
          </p:nvPicPr>
          <p:blipFill rotWithShape="1">
            <a:blip r:embed="rId2"/>
            <a:srcRect l="9727" r="13507"/>
            <a:stretch/>
          </p:blipFill>
          <p:spPr>
            <a:xfrm>
              <a:off x="-1" y="1340251"/>
              <a:ext cx="12192001" cy="2205813"/>
            </a:xfrm>
            <a:prstGeom prst="rect">
              <a:avLst/>
            </a:prstGeom>
          </p:spPr>
        </p:pic>
        <p:sp>
          <p:nvSpPr>
            <p:cNvPr id="23" name="Rectangle 22">
              <a:extLst>
                <a:ext uri="{FF2B5EF4-FFF2-40B4-BE49-F238E27FC236}">
                  <a16:creationId xmlns:a16="http://schemas.microsoft.com/office/drawing/2014/main" id="{1CC66C84-C0BE-404F-B473-57DF416E7348}"/>
                </a:ext>
              </a:extLst>
            </p:cNvPr>
            <p:cNvSpPr/>
            <p:nvPr/>
          </p:nvSpPr>
          <p:spPr>
            <a:xfrm>
              <a:off x="-1" y="704365"/>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664C8-3C46-8F45-8BF9-B14C7FA24472}"/>
                </a:ext>
              </a:extLst>
            </p:cNvPr>
            <p:cNvSpPr/>
            <p:nvPr/>
          </p:nvSpPr>
          <p:spPr>
            <a:xfrm>
              <a:off x="0" y="1340251"/>
              <a:ext cx="12192000" cy="2205813"/>
            </a:xfrm>
            <a:prstGeom prst="rect">
              <a:avLst/>
            </a:prstGeom>
            <a:gradFill flip="none" rotWithShape="1">
              <a:gsLst>
                <a:gs pos="0">
                  <a:schemeClr val="accent1">
                    <a:lumMod val="5000"/>
                    <a:lumOff val="95000"/>
                    <a:alpha val="10000"/>
                  </a:schemeClr>
                </a:gs>
                <a:gs pos="63000">
                  <a:schemeClr val="tx1">
                    <a:alpha val="20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lum bright="100000" contrast="100000"/>
              <a:extLst>
                <a:ext uri="{96DAC541-7B7A-43D3-8B79-37D633B846F1}">
                  <asvg:svgBlip xmlns:asvg="http://schemas.microsoft.com/office/drawing/2016/SVG/main" r:embed="rId4"/>
                </a:ext>
              </a:extLst>
            </a:blip>
            <a:srcRect b="23443"/>
            <a:stretch/>
          </p:blipFill>
          <p:spPr>
            <a:xfrm>
              <a:off x="-1" y="2705231"/>
              <a:ext cx="12192000" cy="846667"/>
            </a:xfrm>
            <a:prstGeom prst="rect">
              <a:avLst/>
            </a:prstGeom>
          </p:spPr>
        </p:pic>
      </p:grpSp>
      <p:sp>
        <p:nvSpPr>
          <p:cNvPr id="2" name="Rectangle 1">
            <a:extLst>
              <a:ext uri="{FF2B5EF4-FFF2-40B4-BE49-F238E27FC236}">
                <a16:creationId xmlns:a16="http://schemas.microsoft.com/office/drawing/2014/main" id="{8821C962-6229-22E8-036C-1B554F6CBE60}"/>
              </a:ext>
            </a:extLst>
          </p:cNvPr>
          <p:cNvSpPr/>
          <p:nvPr/>
        </p:nvSpPr>
        <p:spPr>
          <a:xfrm>
            <a:off x="1043480" y="2639640"/>
            <a:ext cx="3962944" cy="646331"/>
          </a:xfrm>
          <a:prstGeom prst="rect">
            <a:avLst/>
          </a:prstGeom>
        </p:spPr>
        <p:txBody>
          <a:bodyPr wrap="none">
            <a:spAutoFit/>
          </a:bodyPr>
          <a:lstStyle/>
          <a:p>
            <a:r>
              <a:rPr lang="en-US" sz="3600" b="1" dirty="0">
                <a:solidFill>
                  <a:schemeClr val="bg1"/>
                </a:solidFill>
                <a:latin typeface="Titillium Web" pitchFamily="2" charset="77"/>
              </a:rPr>
              <a:t>Code – Notebook 1</a:t>
            </a:r>
            <a:endParaRPr lang="en-US" sz="3600" dirty="0">
              <a:solidFill>
                <a:schemeClr val="bg1"/>
              </a:solidFill>
              <a:latin typeface="Titillium Web" pitchFamily="2" charset="77"/>
            </a:endParaRPr>
          </a:p>
        </p:txBody>
      </p:sp>
    </p:spTree>
    <p:extLst>
      <p:ext uri="{BB962C8B-B14F-4D97-AF65-F5344CB8AC3E}">
        <p14:creationId xmlns:p14="http://schemas.microsoft.com/office/powerpoint/2010/main" val="3339406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635F2-0085-4A47-A891-A8AC7FAD88F8}"/>
              </a:ext>
            </a:extLst>
          </p:cNvPr>
          <p:cNvPicPr>
            <a:picLocks noChangeAspect="1"/>
          </p:cNvPicPr>
          <p:nvPr/>
        </p:nvPicPr>
        <p:blipFill rotWithShape="1">
          <a:blip r:embed="rId2"/>
          <a:srcRect l="2697" r="20110"/>
          <a:stretch/>
        </p:blipFill>
        <p:spPr>
          <a:xfrm>
            <a:off x="0" y="1716614"/>
            <a:ext cx="12192000" cy="2193637"/>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28</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14025"/>
            <a:ext cx="12231962" cy="2889910"/>
            <a:chOff x="-497017" y="667633"/>
            <a:chExt cx="12231962" cy="2889910"/>
          </a:xfrm>
        </p:grpSpPr>
        <p:sp>
          <p:nvSpPr>
            <p:cNvPr id="23" name="Rectangle 22">
              <a:extLst>
                <a:ext uri="{FF2B5EF4-FFF2-40B4-BE49-F238E27FC236}">
                  <a16:creationId xmlns:a16="http://schemas.microsoft.com/office/drawing/2014/main" id="{1CC66C84-C0BE-404F-B473-57DF416E7348}"/>
                </a:ext>
              </a:extLst>
            </p:cNvPr>
            <p:cNvSpPr/>
            <p:nvPr/>
          </p:nvSpPr>
          <p:spPr>
            <a:xfrm>
              <a:off x="-497017" y="667633"/>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664C8-3C46-8F45-8BF9-B14C7FA24472}"/>
                </a:ext>
              </a:extLst>
            </p:cNvPr>
            <p:cNvSpPr/>
            <p:nvPr/>
          </p:nvSpPr>
          <p:spPr>
            <a:xfrm>
              <a:off x="-497016" y="1351730"/>
              <a:ext cx="12192000" cy="2205813"/>
            </a:xfrm>
            <a:prstGeom prst="rect">
              <a:avLst/>
            </a:prstGeom>
            <a:gradFill flip="none" rotWithShape="1">
              <a:gsLst>
                <a:gs pos="0">
                  <a:schemeClr val="accent1">
                    <a:lumMod val="0"/>
                    <a:lumOff val="100000"/>
                    <a:alpha val="0"/>
                  </a:schemeClr>
                </a:gs>
                <a:gs pos="68000">
                  <a:schemeClr val="tx1">
                    <a:alpha val="41544"/>
                    <a:lumMod val="59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alphaModFix/>
              <a:lum bright="100000" contrast="100000"/>
              <a:extLst>
                <a:ext uri="{96DAC541-7B7A-43D3-8B79-37D633B846F1}">
                  <asvg:svgBlip xmlns:asvg="http://schemas.microsoft.com/office/drawing/2016/SVG/main" r:embed="rId4"/>
                </a:ext>
              </a:extLst>
            </a:blip>
            <a:srcRect b="23443"/>
            <a:stretch/>
          </p:blipFill>
          <p:spPr>
            <a:xfrm>
              <a:off x="-457055" y="2683086"/>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1043480" y="2639640"/>
            <a:ext cx="5666936" cy="646331"/>
          </a:xfrm>
          <a:prstGeom prst="rect">
            <a:avLst/>
          </a:prstGeom>
        </p:spPr>
        <p:txBody>
          <a:bodyPr wrap="none">
            <a:spAutoFit/>
          </a:bodyPr>
          <a:lstStyle/>
          <a:p>
            <a:r>
              <a:rPr lang="en-US" sz="3600" b="1" dirty="0">
                <a:solidFill>
                  <a:schemeClr val="bg1"/>
                </a:solidFill>
                <a:latin typeface="Titillium Web" pitchFamily="2" charset="77"/>
              </a:rPr>
              <a:t>Recurrent Neural Networks</a:t>
            </a:r>
            <a:endParaRPr lang="en-US" sz="3600" dirty="0">
              <a:solidFill>
                <a:schemeClr val="bg1"/>
              </a:solidFill>
              <a:latin typeface="Titillium Web" pitchFamily="2" charset="77"/>
            </a:endParaRPr>
          </a:p>
        </p:txBody>
      </p:sp>
      <p:sp>
        <p:nvSpPr>
          <p:cNvPr id="2" name="TextBox 1">
            <a:extLst>
              <a:ext uri="{FF2B5EF4-FFF2-40B4-BE49-F238E27FC236}">
                <a16:creationId xmlns:a16="http://schemas.microsoft.com/office/drawing/2014/main" id="{AEF1CE8A-87AC-FA95-1A49-0081EAA42493}"/>
              </a:ext>
            </a:extLst>
          </p:cNvPr>
          <p:cNvSpPr txBox="1"/>
          <p:nvPr/>
        </p:nvSpPr>
        <p:spPr>
          <a:xfrm>
            <a:off x="1529255" y="4272455"/>
            <a:ext cx="1614160" cy="1477328"/>
          </a:xfrm>
          <a:prstGeom prst="rect">
            <a:avLst/>
          </a:prstGeom>
          <a:noFill/>
        </p:spPr>
        <p:txBody>
          <a:bodyPr wrap="none" rtlCol="0">
            <a:spAutoFit/>
          </a:bodyPr>
          <a:lstStyle/>
          <a:p>
            <a:pPr marL="285750" indent="-285750">
              <a:buFont typeface="Courier New" panose="02070309020205020404" pitchFamily="49" charset="0"/>
              <a:buChar char="o"/>
            </a:pPr>
            <a:r>
              <a:rPr lang="en-US" dirty="0"/>
              <a:t>Simple RNN</a:t>
            </a:r>
          </a:p>
          <a:p>
            <a:pPr marL="285750" indent="-285750">
              <a:buFont typeface="Courier New" panose="02070309020205020404" pitchFamily="49" charset="0"/>
              <a:buChar char="o"/>
            </a:pPr>
            <a:r>
              <a:rPr lang="en-US" dirty="0"/>
              <a:t>LSTM</a:t>
            </a:r>
          </a:p>
          <a:p>
            <a:pPr marL="285750" indent="-285750">
              <a:buFont typeface="Courier New" panose="02070309020205020404" pitchFamily="49" charset="0"/>
              <a:buChar char="o"/>
            </a:pPr>
            <a:r>
              <a:rPr lang="en-US" dirty="0"/>
              <a:t>Seq2seq</a:t>
            </a:r>
          </a:p>
          <a:p>
            <a:pPr marL="285750" indent="-285750">
              <a:buFont typeface="Courier New" panose="02070309020205020404" pitchFamily="49" charset="0"/>
              <a:buChar char="o"/>
            </a:pPr>
            <a:r>
              <a:rPr lang="en-US" dirty="0"/>
              <a:t>Attention</a:t>
            </a:r>
          </a:p>
          <a:p>
            <a:pPr marL="285750" indent="-285750">
              <a:buFont typeface="Courier New" panose="02070309020205020404" pitchFamily="49" charset="0"/>
              <a:buChar char="o"/>
            </a:pPr>
            <a:r>
              <a:rPr lang="en-US" dirty="0"/>
              <a:t>Transformer</a:t>
            </a:r>
          </a:p>
        </p:txBody>
      </p:sp>
    </p:spTree>
    <p:extLst>
      <p:ext uri="{BB962C8B-B14F-4D97-AF65-F5344CB8AC3E}">
        <p14:creationId xmlns:p14="http://schemas.microsoft.com/office/powerpoint/2010/main" val="381408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8502-53B1-9723-DFFC-B4526B37B809}"/>
              </a:ext>
            </a:extLst>
          </p:cNvPr>
          <p:cNvSpPr>
            <a:spLocks noGrp="1"/>
          </p:cNvSpPr>
          <p:nvPr>
            <p:ph type="title"/>
          </p:nvPr>
        </p:nvSpPr>
        <p:spPr>
          <a:xfrm>
            <a:off x="838200" y="818707"/>
            <a:ext cx="10515600" cy="871981"/>
          </a:xfrm>
        </p:spPr>
        <p:txBody>
          <a:bodyPr/>
          <a:lstStyle/>
          <a:p>
            <a:r>
              <a:rPr lang="en-US" dirty="0"/>
              <a:t>Simple RNN</a:t>
            </a:r>
          </a:p>
        </p:txBody>
      </p:sp>
      <p:pic>
        <p:nvPicPr>
          <p:cNvPr id="5" name="Content Placeholder 4">
            <a:extLst>
              <a:ext uri="{FF2B5EF4-FFF2-40B4-BE49-F238E27FC236}">
                <a16:creationId xmlns:a16="http://schemas.microsoft.com/office/drawing/2014/main" id="{723F5688-3E33-D1FC-3667-4CE78648AA3A}"/>
              </a:ext>
            </a:extLst>
          </p:cNvPr>
          <p:cNvPicPr>
            <a:picLocks noGrp="1" noChangeAspect="1"/>
          </p:cNvPicPr>
          <p:nvPr>
            <p:ph idx="1"/>
          </p:nvPr>
        </p:nvPicPr>
        <p:blipFill>
          <a:blip r:embed="rId3"/>
          <a:stretch>
            <a:fillRect/>
          </a:stretch>
        </p:blipFill>
        <p:spPr>
          <a:xfrm>
            <a:off x="838200" y="2589084"/>
            <a:ext cx="6973700" cy="1689001"/>
          </a:xfrm>
        </p:spPr>
      </p:pic>
      <p:sp>
        <p:nvSpPr>
          <p:cNvPr id="6" name="TextBox 5">
            <a:extLst>
              <a:ext uri="{FF2B5EF4-FFF2-40B4-BE49-F238E27FC236}">
                <a16:creationId xmlns:a16="http://schemas.microsoft.com/office/drawing/2014/main" id="{9B642315-C3DA-1D81-93C0-B1115BB15CA2}"/>
              </a:ext>
            </a:extLst>
          </p:cNvPr>
          <p:cNvSpPr txBox="1"/>
          <p:nvPr/>
        </p:nvSpPr>
        <p:spPr>
          <a:xfrm>
            <a:off x="838200" y="1997539"/>
            <a:ext cx="1192119"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Hidden state</a:t>
            </a:r>
          </a:p>
        </p:txBody>
      </p:sp>
      <p:sp>
        <p:nvSpPr>
          <p:cNvPr id="7" name="TextBox 6">
            <a:extLst>
              <a:ext uri="{FF2B5EF4-FFF2-40B4-BE49-F238E27FC236}">
                <a16:creationId xmlns:a16="http://schemas.microsoft.com/office/drawing/2014/main" id="{6EF58E79-9CA4-AA26-1CB9-52997EB07452}"/>
              </a:ext>
            </a:extLst>
          </p:cNvPr>
          <p:cNvSpPr txBox="1"/>
          <p:nvPr/>
        </p:nvSpPr>
        <p:spPr>
          <a:xfrm>
            <a:off x="2542953" y="1997539"/>
            <a:ext cx="4517066"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Truncated BPTT – Truncated Backpropagation Through Time</a:t>
            </a:r>
          </a:p>
        </p:txBody>
      </p:sp>
      <p:sp>
        <p:nvSpPr>
          <p:cNvPr id="8" name="TextBox 7">
            <a:extLst>
              <a:ext uri="{FF2B5EF4-FFF2-40B4-BE49-F238E27FC236}">
                <a16:creationId xmlns:a16="http://schemas.microsoft.com/office/drawing/2014/main" id="{3D9306E6-6A80-15F4-7B40-661E816464EE}"/>
              </a:ext>
            </a:extLst>
          </p:cNvPr>
          <p:cNvSpPr txBox="1"/>
          <p:nvPr/>
        </p:nvSpPr>
        <p:spPr>
          <a:xfrm>
            <a:off x="3357505" y="4561853"/>
            <a:ext cx="3672800" cy="461665"/>
          </a:xfrm>
          <a:prstGeom prst="rect">
            <a:avLst/>
          </a:prstGeom>
          <a:noFill/>
        </p:spPr>
        <p:txBody>
          <a:bodyPr wrap="none" rtlCol="0">
            <a:spAutoFit/>
          </a:bodyPr>
          <a:lstStyle/>
          <a:p>
            <a:r>
              <a:rPr lang="en-US" sz="2400" i="1" dirty="0" err="1">
                <a:latin typeface="Times" pitchFamily="2" charset="0"/>
              </a:rPr>
              <a:t>h</a:t>
            </a:r>
            <a:r>
              <a:rPr lang="en-US" sz="2400" i="1" baseline="-25000" dirty="0" err="1">
                <a:latin typeface="Times" pitchFamily="2" charset="0"/>
              </a:rPr>
              <a:t>t</a:t>
            </a:r>
            <a:r>
              <a:rPr lang="en-US" sz="2400" i="1" dirty="0">
                <a:latin typeface="Times" pitchFamily="2" charset="0"/>
              </a:rPr>
              <a:t> = tanh(h</a:t>
            </a:r>
            <a:r>
              <a:rPr lang="en-US" sz="2400" i="1" baseline="-25000" dirty="0">
                <a:latin typeface="Times" pitchFamily="2" charset="0"/>
              </a:rPr>
              <a:t>t-1</a:t>
            </a:r>
            <a:r>
              <a:rPr lang="en-US" sz="2400" i="1" dirty="0">
                <a:latin typeface="Times" pitchFamily="2" charset="0"/>
              </a:rPr>
              <a:t>W</a:t>
            </a:r>
            <a:r>
              <a:rPr lang="en-US" sz="2400" i="1" baseline="-25000" dirty="0">
                <a:latin typeface="Times" pitchFamily="2" charset="0"/>
              </a:rPr>
              <a:t>h</a:t>
            </a:r>
            <a:r>
              <a:rPr lang="en-US" sz="2400" i="1" dirty="0">
                <a:latin typeface="Times" pitchFamily="2" charset="0"/>
              </a:rPr>
              <a:t> + </a:t>
            </a:r>
            <a:r>
              <a:rPr lang="en-US" sz="2400" i="1" dirty="0" err="1">
                <a:latin typeface="Times" pitchFamily="2" charset="0"/>
              </a:rPr>
              <a:t>x</a:t>
            </a:r>
            <a:r>
              <a:rPr lang="en-US" sz="2400" i="1" baseline="-25000" dirty="0" err="1">
                <a:latin typeface="Times" pitchFamily="2" charset="0"/>
              </a:rPr>
              <a:t>t</a:t>
            </a:r>
            <a:r>
              <a:rPr lang="en-US" sz="2400" i="1" dirty="0" err="1">
                <a:latin typeface="Times" pitchFamily="2" charset="0"/>
              </a:rPr>
              <a:t>W</a:t>
            </a:r>
            <a:r>
              <a:rPr lang="en-US" sz="2400" i="1" baseline="-25000" dirty="0" err="1">
                <a:latin typeface="Times" pitchFamily="2" charset="0"/>
              </a:rPr>
              <a:t>x</a:t>
            </a:r>
            <a:r>
              <a:rPr lang="en-US" sz="2400" i="1" dirty="0">
                <a:latin typeface="Times" pitchFamily="2" charset="0"/>
              </a:rPr>
              <a:t> + b)</a:t>
            </a:r>
          </a:p>
        </p:txBody>
      </p:sp>
      <p:pic>
        <p:nvPicPr>
          <p:cNvPr id="11" name="Picture 4">
            <a:extLst>
              <a:ext uri="{FF2B5EF4-FFF2-40B4-BE49-F238E27FC236}">
                <a16:creationId xmlns:a16="http://schemas.microsoft.com/office/drawing/2014/main" id="{34E85D0A-035A-BB4E-C17D-A94F517C6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4496" y="2907405"/>
            <a:ext cx="3064382" cy="1689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B61B7-D223-7507-8D27-730EDD3BFD6A}"/>
              </a:ext>
            </a:extLst>
          </p:cNvPr>
          <p:cNvSpPr txBox="1"/>
          <p:nvPr/>
        </p:nvSpPr>
        <p:spPr>
          <a:xfrm>
            <a:off x="3418876" y="5289537"/>
            <a:ext cx="1743875" cy="369332"/>
          </a:xfrm>
          <a:prstGeom prst="rect">
            <a:avLst/>
          </a:prstGeom>
          <a:noFill/>
        </p:spPr>
        <p:txBody>
          <a:bodyPr wrap="none" rtlCol="0">
            <a:spAutoFit/>
          </a:bodyPr>
          <a:lstStyle/>
          <a:p>
            <a:r>
              <a:rPr lang="en-US" dirty="0">
                <a:latin typeface="Times" pitchFamily="2" charset="0"/>
              </a:rPr>
              <a:t>Output =  </a:t>
            </a:r>
            <a:r>
              <a:rPr lang="en-US" dirty="0" err="1">
                <a:latin typeface="Times" pitchFamily="2" charset="0"/>
              </a:rPr>
              <a:t>W</a:t>
            </a:r>
            <a:r>
              <a:rPr lang="en-US" baseline="-25000" dirty="0" err="1">
                <a:latin typeface="Times" pitchFamily="2" charset="0"/>
              </a:rPr>
              <a:t>h</a:t>
            </a:r>
            <a:r>
              <a:rPr lang="en-US" dirty="0">
                <a:latin typeface="Times" pitchFamily="2" charset="0"/>
              </a:rPr>
              <a:t>*</a:t>
            </a:r>
            <a:r>
              <a:rPr lang="en-US" dirty="0" err="1">
                <a:latin typeface="Times" pitchFamily="2" charset="0"/>
              </a:rPr>
              <a:t>h</a:t>
            </a:r>
            <a:r>
              <a:rPr lang="en-US" baseline="-25000" dirty="0" err="1">
                <a:latin typeface="Times" pitchFamily="2" charset="0"/>
              </a:rPr>
              <a:t>t</a:t>
            </a:r>
            <a:endParaRPr lang="en-US" dirty="0">
              <a:latin typeface="Times" pitchFamily="2" charset="0"/>
            </a:endParaRPr>
          </a:p>
        </p:txBody>
      </p:sp>
    </p:spTree>
    <p:extLst>
      <p:ext uri="{BB962C8B-B14F-4D97-AF65-F5344CB8AC3E}">
        <p14:creationId xmlns:p14="http://schemas.microsoft.com/office/powerpoint/2010/main" val="28722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147F-8F64-B1F4-25E2-884DABA7AC23}"/>
              </a:ext>
            </a:extLst>
          </p:cNvPr>
          <p:cNvSpPr>
            <a:spLocks noGrp="1"/>
          </p:cNvSpPr>
          <p:nvPr>
            <p:ph type="title"/>
          </p:nvPr>
        </p:nvSpPr>
        <p:spPr>
          <a:xfrm>
            <a:off x="838200" y="791737"/>
            <a:ext cx="10515600" cy="898951"/>
          </a:xfrm>
        </p:spPr>
        <p:txBody>
          <a:bodyPr/>
          <a:lstStyle/>
          <a:p>
            <a:r>
              <a:rPr lang="en-US" dirty="0"/>
              <a:t>NLP – Natural Language Processing</a:t>
            </a:r>
          </a:p>
        </p:txBody>
      </p:sp>
      <p:sp>
        <p:nvSpPr>
          <p:cNvPr id="3" name="Content Placeholder 2">
            <a:extLst>
              <a:ext uri="{FF2B5EF4-FFF2-40B4-BE49-F238E27FC236}">
                <a16:creationId xmlns:a16="http://schemas.microsoft.com/office/drawing/2014/main" id="{AC9AD1FC-A39F-EC60-8601-46B7CF5BC83D}"/>
              </a:ext>
            </a:extLst>
          </p:cNvPr>
          <p:cNvSpPr>
            <a:spLocks noGrp="1"/>
          </p:cNvSpPr>
          <p:nvPr>
            <p:ph idx="1"/>
          </p:nvPr>
        </p:nvSpPr>
        <p:spPr/>
        <p:txBody>
          <a:bodyPr>
            <a:normAutofit lnSpcReduction="10000"/>
          </a:bodyPr>
          <a:lstStyle/>
          <a:p>
            <a:r>
              <a:rPr lang="en-US" dirty="0"/>
              <a:t>The techniques for computer software to classify, understand and generate human language.</a:t>
            </a:r>
          </a:p>
          <a:p>
            <a:r>
              <a:rPr lang="en-US" dirty="0"/>
              <a:t>Applications: </a:t>
            </a:r>
          </a:p>
          <a:p>
            <a:pPr lvl="1"/>
            <a:r>
              <a:rPr lang="en-AU" dirty="0"/>
              <a:t>Machine translation(Google Translate)</a:t>
            </a:r>
          </a:p>
          <a:p>
            <a:pPr lvl="1"/>
            <a:r>
              <a:rPr lang="en-AU" dirty="0"/>
              <a:t>Natural language generation</a:t>
            </a:r>
          </a:p>
          <a:p>
            <a:pPr lvl="1"/>
            <a:r>
              <a:rPr lang="en-AU" dirty="0"/>
              <a:t>Information retrieval</a:t>
            </a:r>
          </a:p>
          <a:p>
            <a:pPr lvl="1"/>
            <a:r>
              <a:rPr lang="en-AU" dirty="0"/>
              <a:t>Spam filters</a:t>
            </a:r>
          </a:p>
          <a:p>
            <a:pPr lvl="1"/>
            <a:r>
              <a:rPr lang="en-AU" dirty="0"/>
              <a:t>Sentiment Analysis</a:t>
            </a:r>
          </a:p>
          <a:p>
            <a:pPr lvl="1"/>
            <a:r>
              <a:rPr lang="en-AU" dirty="0"/>
              <a:t>Chatbots</a:t>
            </a:r>
          </a:p>
          <a:p>
            <a:pPr lvl="1"/>
            <a:r>
              <a:rPr lang="en-AU" dirty="0"/>
              <a:t>Linguistic analysation</a:t>
            </a:r>
          </a:p>
          <a:p>
            <a:pPr lvl="1"/>
            <a:r>
              <a:rPr lang="en-AU" dirty="0"/>
              <a:t>Social science analysation</a:t>
            </a:r>
          </a:p>
          <a:p>
            <a:pPr marL="0" indent="0">
              <a:buNone/>
            </a:pPr>
            <a:endParaRPr lang="en-US" dirty="0"/>
          </a:p>
        </p:txBody>
      </p:sp>
    </p:spTree>
    <p:extLst>
      <p:ext uri="{BB962C8B-B14F-4D97-AF65-F5344CB8AC3E}">
        <p14:creationId xmlns:p14="http://schemas.microsoft.com/office/powerpoint/2010/main" val="151585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74E9A-1EB3-E6AF-AE05-744D199AAA1C}"/>
              </a:ext>
            </a:extLst>
          </p:cNvPr>
          <p:cNvSpPr/>
          <p:nvPr/>
        </p:nvSpPr>
        <p:spPr>
          <a:xfrm>
            <a:off x="1244009" y="4747437"/>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6" name="Rectangle 5">
            <a:extLst>
              <a:ext uri="{FF2B5EF4-FFF2-40B4-BE49-F238E27FC236}">
                <a16:creationId xmlns:a16="http://schemas.microsoft.com/office/drawing/2014/main" id="{E4965A68-2429-2C61-4B4F-85678CE9612B}"/>
              </a:ext>
            </a:extLst>
          </p:cNvPr>
          <p:cNvSpPr/>
          <p:nvPr/>
        </p:nvSpPr>
        <p:spPr>
          <a:xfrm>
            <a:off x="1244009" y="387080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RNN</a:t>
            </a:r>
          </a:p>
        </p:txBody>
      </p:sp>
      <p:sp>
        <p:nvSpPr>
          <p:cNvPr id="8" name="Rectangle 7">
            <a:extLst>
              <a:ext uri="{FF2B5EF4-FFF2-40B4-BE49-F238E27FC236}">
                <a16:creationId xmlns:a16="http://schemas.microsoft.com/office/drawing/2014/main" id="{DC2CAE9F-4DC2-32A4-B4C8-E42A603DC6E2}"/>
              </a:ext>
            </a:extLst>
          </p:cNvPr>
          <p:cNvSpPr/>
          <p:nvPr/>
        </p:nvSpPr>
        <p:spPr>
          <a:xfrm>
            <a:off x="1244009" y="2369954"/>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10" name="Straight Arrow Connector 9">
            <a:extLst>
              <a:ext uri="{FF2B5EF4-FFF2-40B4-BE49-F238E27FC236}">
                <a16:creationId xmlns:a16="http://schemas.microsoft.com/office/drawing/2014/main" id="{B4883A2A-0ACC-DA65-7281-78228FBA67B8}"/>
              </a:ext>
            </a:extLst>
          </p:cNvPr>
          <p:cNvCxnSpPr>
            <a:stCxn id="5" idx="0"/>
            <a:endCxn id="6" idx="2"/>
          </p:cNvCxnSpPr>
          <p:nvPr/>
        </p:nvCxnSpPr>
        <p:spPr>
          <a:xfrm flipV="1">
            <a:off x="1967023" y="4423698"/>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EE4C80-447A-FA59-CDEA-1210625F031C}"/>
              </a:ext>
            </a:extLst>
          </p:cNvPr>
          <p:cNvCxnSpPr>
            <a:cxnSpLocks/>
            <a:stCxn id="6" idx="0"/>
            <a:endCxn id="8" idx="2"/>
          </p:cNvCxnSpPr>
          <p:nvPr/>
        </p:nvCxnSpPr>
        <p:spPr>
          <a:xfrm flipV="1">
            <a:off x="1967023" y="2922847"/>
            <a:ext cx="0" cy="94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448CE4-1C84-DBFA-A3AA-9F11247BE6D9}"/>
              </a:ext>
            </a:extLst>
          </p:cNvPr>
          <p:cNvCxnSpPr/>
          <p:nvPr/>
        </p:nvCxnSpPr>
        <p:spPr>
          <a:xfrm flipV="1">
            <a:off x="1967023" y="1690688"/>
            <a:ext cx="0" cy="67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EEDFBD-743C-DA9E-7222-2CBD8813F006}"/>
              </a:ext>
            </a:extLst>
          </p:cNvPr>
          <p:cNvCxnSpPr/>
          <p:nvPr/>
        </p:nvCxnSpPr>
        <p:spPr>
          <a:xfrm flipV="1">
            <a:off x="1967023" y="5300330"/>
            <a:ext cx="0" cy="57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FD7E08B-A81D-D1B6-8E52-ACD163CD9B28}"/>
              </a:ext>
            </a:extLst>
          </p:cNvPr>
          <p:cNvCxnSpPr>
            <a:cxnSpLocks/>
            <a:endCxn id="8" idx="3"/>
          </p:cNvCxnSpPr>
          <p:nvPr/>
        </p:nvCxnSpPr>
        <p:spPr>
          <a:xfrm flipH="1">
            <a:off x="2690037" y="2646401"/>
            <a:ext cx="28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0336CA-8364-D9DF-948C-D71DBE8AB229}"/>
              </a:ext>
            </a:extLst>
          </p:cNvPr>
          <p:cNvSpPr txBox="1"/>
          <p:nvPr/>
        </p:nvSpPr>
        <p:spPr>
          <a:xfrm>
            <a:off x="2874971" y="2465874"/>
            <a:ext cx="340158" cy="369332"/>
          </a:xfrm>
          <a:prstGeom prst="rect">
            <a:avLst/>
          </a:prstGeom>
          <a:noFill/>
        </p:spPr>
        <p:txBody>
          <a:bodyPr wrap="none" rtlCol="0">
            <a:spAutoFit/>
          </a:bodyPr>
          <a:lstStyle/>
          <a:p>
            <a:r>
              <a:rPr lang="en-US" dirty="0"/>
              <a:t>t</a:t>
            </a:r>
            <a:r>
              <a:rPr lang="en-US" baseline="-25000" dirty="0"/>
              <a:t>0</a:t>
            </a:r>
          </a:p>
        </p:txBody>
      </p:sp>
      <p:sp>
        <p:nvSpPr>
          <p:cNvPr id="22" name="TextBox 21">
            <a:extLst>
              <a:ext uri="{FF2B5EF4-FFF2-40B4-BE49-F238E27FC236}">
                <a16:creationId xmlns:a16="http://schemas.microsoft.com/office/drawing/2014/main" id="{1632B43B-B026-0B2E-2A3E-8D731DC109CA}"/>
              </a:ext>
            </a:extLst>
          </p:cNvPr>
          <p:cNvSpPr txBox="1"/>
          <p:nvPr/>
        </p:nvSpPr>
        <p:spPr>
          <a:xfrm>
            <a:off x="1632861" y="5879805"/>
            <a:ext cx="746871" cy="369332"/>
          </a:xfrm>
          <a:prstGeom prst="rect">
            <a:avLst/>
          </a:prstGeom>
          <a:noFill/>
        </p:spPr>
        <p:txBody>
          <a:bodyPr wrap="none" rtlCol="0">
            <a:spAutoFit/>
          </a:bodyPr>
          <a:lstStyle/>
          <a:p>
            <a:r>
              <a:rPr lang="en-US" dirty="0"/>
              <a:t>word</a:t>
            </a:r>
            <a:r>
              <a:rPr lang="en-US" baseline="-25000" dirty="0"/>
              <a:t>0</a:t>
            </a:r>
          </a:p>
        </p:txBody>
      </p:sp>
      <p:sp>
        <p:nvSpPr>
          <p:cNvPr id="24" name="Rectangle 23">
            <a:extLst>
              <a:ext uri="{FF2B5EF4-FFF2-40B4-BE49-F238E27FC236}">
                <a16:creationId xmlns:a16="http://schemas.microsoft.com/office/drawing/2014/main" id="{20ED054D-7670-6236-FA54-2B6C9D33DC2D}"/>
              </a:ext>
            </a:extLst>
          </p:cNvPr>
          <p:cNvSpPr/>
          <p:nvPr/>
        </p:nvSpPr>
        <p:spPr>
          <a:xfrm>
            <a:off x="3413051" y="4747437"/>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25" name="Rectangle 24">
            <a:extLst>
              <a:ext uri="{FF2B5EF4-FFF2-40B4-BE49-F238E27FC236}">
                <a16:creationId xmlns:a16="http://schemas.microsoft.com/office/drawing/2014/main" id="{F75CFC3B-932A-097F-5EEE-9C6E6CF3BA33}"/>
              </a:ext>
            </a:extLst>
          </p:cNvPr>
          <p:cNvSpPr/>
          <p:nvPr/>
        </p:nvSpPr>
        <p:spPr>
          <a:xfrm>
            <a:off x="3413051" y="387080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RNN</a:t>
            </a:r>
          </a:p>
        </p:txBody>
      </p:sp>
      <p:sp>
        <p:nvSpPr>
          <p:cNvPr id="27" name="Rectangle 26">
            <a:extLst>
              <a:ext uri="{FF2B5EF4-FFF2-40B4-BE49-F238E27FC236}">
                <a16:creationId xmlns:a16="http://schemas.microsoft.com/office/drawing/2014/main" id="{B45C87AD-193F-0BFD-5AB5-6D074074ABAB}"/>
              </a:ext>
            </a:extLst>
          </p:cNvPr>
          <p:cNvSpPr/>
          <p:nvPr/>
        </p:nvSpPr>
        <p:spPr>
          <a:xfrm>
            <a:off x="3413051" y="2369954"/>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28" name="Straight Arrow Connector 27">
            <a:extLst>
              <a:ext uri="{FF2B5EF4-FFF2-40B4-BE49-F238E27FC236}">
                <a16:creationId xmlns:a16="http://schemas.microsoft.com/office/drawing/2014/main" id="{1019C34A-8E23-D080-E50D-22470F7C7E65}"/>
              </a:ext>
            </a:extLst>
          </p:cNvPr>
          <p:cNvCxnSpPr>
            <a:stCxn id="24" idx="0"/>
            <a:endCxn id="25" idx="2"/>
          </p:cNvCxnSpPr>
          <p:nvPr/>
        </p:nvCxnSpPr>
        <p:spPr>
          <a:xfrm flipV="1">
            <a:off x="4136065" y="4423698"/>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3D865A-3568-9CFF-9A4F-A7B4C0B793AF}"/>
              </a:ext>
            </a:extLst>
          </p:cNvPr>
          <p:cNvCxnSpPr>
            <a:cxnSpLocks/>
            <a:stCxn id="25" idx="0"/>
            <a:endCxn id="27" idx="2"/>
          </p:cNvCxnSpPr>
          <p:nvPr/>
        </p:nvCxnSpPr>
        <p:spPr>
          <a:xfrm flipV="1">
            <a:off x="4136065" y="2922847"/>
            <a:ext cx="0" cy="94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618D73-9834-F380-CD8D-248BD98952F6}"/>
              </a:ext>
            </a:extLst>
          </p:cNvPr>
          <p:cNvCxnSpPr/>
          <p:nvPr/>
        </p:nvCxnSpPr>
        <p:spPr>
          <a:xfrm flipV="1">
            <a:off x="4136065" y="1690688"/>
            <a:ext cx="0" cy="67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ECD1CC-86B2-A2F5-DDE6-EE1AB5BD0F8F}"/>
              </a:ext>
            </a:extLst>
          </p:cNvPr>
          <p:cNvCxnSpPr/>
          <p:nvPr/>
        </p:nvCxnSpPr>
        <p:spPr>
          <a:xfrm flipV="1">
            <a:off x="4136065" y="5300330"/>
            <a:ext cx="0" cy="57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F97C800-3F46-ED26-3C9B-9734657B7229}"/>
              </a:ext>
            </a:extLst>
          </p:cNvPr>
          <p:cNvCxnSpPr>
            <a:cxnSpLocks/>
            <a:endCxn id="27" idx="3"/>
          </p:cNvCxnSpPr>
          <p:nvPr/>
        </p:nvCxnSpPr>
        <p:spPr>
          <a:xfrm flipH="1">
            <a:off x="4859079" y="2646401"/>
            <a:ext cx="28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5702251-CACF-E4E3-3983-85005657679A}"/>
              </a:ext>
            </a:extLst>
          </p:cNvPr>
          <p:cNvSpPr/>
          <p:nvPr/>
        </p:nvSpPr>
        <p:spPr>
          <a:xfrm>
            <a:off x="6083784" y="4747437"/>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36" name="Rectangle 35">
            <a:extLst>
              <a:ext uri="{FF2B5EF4-FFF2-40B4-BE49-F238E27FC236}">
                <a16:creationId xmlns:a16="http://schemas.microsoft.com/office/drawing/2014/main" id="{6F7B130B-DD28-2E88-ADC9-E5EC5F84A9A6}"/>
              </a:ext>
            </a:extLst>
          </p:cNvPr>
          <p:cNvSpPr/>
          <p:nvPr/>
        </p:nvSpPr>
        <p:spPr>
          <a:xfrm>
            <a:off x="6083784" y="387080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RNN</a:t>
            </a:r>
          </a:p>
        </p:txBody>
      </p:sp>
      <p:sp>
        <p:nvSpPr>
          <p:cNvPr id="38" name="Rectangle 37">
            <a:extLst>
              <a:ext uri="{FF2B5EF4-FFF2-40B4-BE49-F238E27FC236}">
                <a16:creationId xmlns:a16="http://schemas.microsoft.com/office/drawing/2014/main" id="{2F662CAC-A895-9568-F8D2-CDF64D5E4650}"/>
              </a:ext>
            </a:extLst>
          </p:cNvPr>
          <p:cNvSpPr/>
          <p:nvPr/>
        </p:nvSpPr>
        <p:spPr>
          <a:xfrm>
            <a:off x="6083784" y="2369954"/>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39" name="Straight Arrow Connector 38">
            <a:extLst>
              <a:ext uri="{FF2B5EF4-FFF2-40B4-BE49-F238E27FC236}">
                <a16:creationId xmlns:a16="http://schemas.microsoft.com/office/drawing/2014/main" id="{53A373DE-11C9-4A26-FA1E-50BEE78636F8}"/>
              </a:ext>
            </a:extLst>
          </p:cNvPr>
          <p:cNvCxnSpPr>
            <a:stCxn id="35" idx="0"/>
            <a:endCxn id="36" idx="2"/>
          </p:cNvCxnSpPr>
          <p:nvPr/>
        </p:nvCxnSpPr>
        <p:spPr>
          <a:xfrm flipV="1">
            <a:off x="6806798" y="4423698"/>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05EC22-9355-9376-D21B-7F8BC1042ED4}"/>
              </a:ext>
            </a:extLst>
          </p:cNvPr>
          <p:cNvCxnSpPr>
            <a:cxnSpLocks/>
            <a:stCxn id="36" idx="0"/>
            <a:endCxn id="38" idx="2"/>
          </p:cNvCxnSpPr>
          <p:nvPr/>
        </p:nvCxnSpPr>
        <p:spPr>
          <a:xfrm flipV="1">
            <a:off x="6806798" y="2922847"/>
            <a:ext cx="0" cy="94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DB15A0-2C97-2354-0423-7A642BF1A1E7}"/>
              </a:ext>
            </a:extLst>
          </p:cNvPr>
          <p:cNvCxnSpPr/>
          <p:nvPr/>
        </p:nvCxnSpPr>
        <p:spPr>
          <a:xfrm flipV="1">
            <a:off x="6806798" y="1690688"/>
            <a:ext cx="0" cy="67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97B4C3-1A2F-C001-F9BB-80465A6F5FB1}"/>
              </a:ext>
            </a:extLst>
          </p:cNvPr>
          <p:cNvCxnSpPr/>
          <p:nvPr/>
        </p:nvCxnSpPr>
        <p:spPr>
          <a:xfrm flipV="1">
            <a:off x="6806798" y="5300330"/>
            <a:ext cx="0" cy="57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DBDEDA8-8235-AAB2-50C9-3C687A708FCB}"/>
              </a:ext>
            </a:extLst>
          </p:cNvPr>
          <p:cNvCxnSpPr>
            <a:cxnSpLocks/>
            <a:endCxn id="38" idx="3"/>
          </p:cNvCxnSpPr>
          <p:nvPr/>
        </p:nvCxnSpPr>
        <p:spPr>
          <a:xfrm flipH="1">
            <a:off x="7529812" y="2646401"/>
            <a:ext cx="28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10DB2484-D7E8-2813-6F6B-14A1C8E37536}"/>
              </a:ext>
            </a:extLst>
          </p:cNvPr>
          <p:cNvCxnSpPr>
            <a:cxnSpLocks/>
            <a:endCxn id="25" idx="1"/>
          </p:cNvCxnSpPr>
          <p:nvPr/>
        </p:nvCxnSpPr>
        <p:spPr>
          <a:xfrm>
            <a:off x="1967023" y="3429000"/>
            <a:ext cx="1446028" cy="718252"/>
          </a:xfrm>
          <a:prstGeom prst="bentConnector3">
            <a:avLst>
              <a:gd name="adj1" fmla="val 673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1191F02-F7BE-220B-8EB5-4AD93C00C037}"/>
              </a:ext>
            </a:extLst>
          </p:cNvPr>
          <p:cNvCxnSpPr>
            <a:cxnSpLocks/>
          </p:cNvCxnSpPr>
          <p:nvPr/>
        </p:nvCxnSpPr>
        <p:spPr>
          <a:xfrm>
            <a:off x="4136065" y="3429000"/>
            <a:ext cx="1446028" cy="752499"/>
          </a:xfrm>
          <a:prstGeom prst="bentConnector3">
            <a:avLst>
              <a:gd name="adj1" fmla="val 68599"/>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BB3002F-95F6-DEE0-BB6A-CB38DC65A86C}"/>
              </a:ext>
            </a:extLst>
          </p:cNvPr>
          <p:cNvSpPr txBox="1"/>
          <p:nvPr/>
        </p:nvSpPr>
        <p:spPr>
          <a:xfrm>
            <a:off x="5238728" y="2621226"/>
            <a:ext cx="343364" cy="2308324"/>
          </a:xfrm>
          <a:prstGeom prst="rect">
            <a:avLst/>
          </a:prstGeom>
          <a:noFill/>
        </p:spPr>
        <p:txBody>
          <a:bodyPr wrap="none" rtlCol="0">
            <a:spAutoFit/>
          </a:bodyPr>
          <a:lstStyle/>
          <a:p>
            <a:r>
              <a:rPr lang="en-US" dirty="0"/>
              <a:t>…</a:t>
            </a:r>
          </a:p>
          <a:p>
            <a:endParaRPr lang="en-US" dirty="0"/>
          </a:p>
          <a:p>
            <a:r>
              <a:rPr lang="en-US" dirty="0"/>
              <a:t>…</a:t>
            </a:r>
          </a:p>
          <a:p>
            <a:endParaRPr lang="en-US" dirty="0"/>
          </a:p>
          <a:p>
            <a:r>
              <a:rPr lang="en-US" dirty="0"/>
              <a:t>…</a:t>
            </a:r>
          </a:p>
          <a:p>
            <a:endParaRPr lang="en-US" dirty="0"/>
          </a:p>
          <a:p>
            <a:r>
              <a:rPr lang="en-US" dirty="0"/>
              <a:t>…</a:t>
            </a:r>
          </a:p>
          <a:p>
            <a:endParaRPr lang="en-US" dirty="0"/>
          </a:p>
        </p:txBody>
      </p:sp>
      <p:sp>
        <p:nvSpPr>
          <p:cNvPr id="54" name="TextBox 53">
            <a:extLst>
              <a:ext uri="{FF2B5EF4-FFF2-40B4-BE49-F238E27FC236}">
                <a16:creationId xmlns:a16="http://schemas.microsoft.com/office/drawing/2014/main" id="{172A3E65-940F-4DE1-29AA-78A0155222B0}"/>
              </a:ext>
            </a:extLst>
          </p:cNvPr>
          <p:cNvSpPr txBox="1"/>
          <p:nvPr/>
        </p:nvSpPr>
        <p:spPr>
          <a:xfrm>
            <a:off x="3679375" y="5879805"/>
            <a:ext cx="746871" cy="369332"/>
          </a:xfrm>
          <a:prstGeom prst="rect">
            <a:avLst/>
          </a:prstGeom>
          <a:noFill/>
        </p:spPr>
        <p:txBody>
          <a:bodyPr wrap="none" rtlCol="0">
            <a:spAutoFit/>
          </a:bodyPr>
          <a:lstStyle/>
          <a:p>
            <a:r>
              <a:rPr lang="en-US" dirty="0"/>
              <a:t>word</a:t>
            </a:r>
            <a:r>
              <a:rPr lang="en-US" baseline="-25000" dirty="0"/>
              <a:t>1</a:t>
            </a:r>
          </a:p>
        </p:txBody>
      </p:sp>
      <p:sp>
        <p:nvSpPr>
          <p:cNvPr id="55" name="TextBox 54">
            <a:extLst>
              <a:ext uri="{FF2B5EF4-FFF2-40B4-BE49-F238E27FC236}">
                <a16:creationId xmlns:a16="http://schemas.microsoft.com/office/drawing/2014/main" id="{189B57D6-4373-9AF8-AE96-FD2B2A0A9DF1}"/>
              </a:ext>
            </a:extLst>
          </p:cNvPr>
          <p:cNvSpPr txBox="1"/>
          <p:nvPr/>
        </p:nvSpPr>
        <p:spPr>
          <a:xfrm>
            <a:off x="6277769" y="5906333"/>
            <a:ext cx="743665" cy="369332"/>
          </a:xfrm>
          <a:prstGeom prst="rect">
            <a:avLst/>
          </a:prstGeom>
          <a:noFill/>
        </p:spPr>
        <p:txBody>
          <a:bodyPr wrap="none" rtlCol="0">
            <a:spAutoFit/>
          </a:bodyPr>
          <a:lstStyle/>
          <a:p>
            <a:r>
              <a:rPr lang="en-US" dirty="0" err="1"/>
              <a:t>word</a:t>
            </a:r>
            <a:r>
              <a:rPr lang="en-US" baseline="-25000" dirty="0" err="1"/>
              <a:t>T</a:t>
            </a:r>
            <a:endParaRPr lang="en-US" baseline="-25000" dirty="0"/>
          </a:p>
        </p:txBody>
      </p:sp>
      <p:sp>
        <p:nvSpPr>
          <p:cNvPr id="56" name="TextBox 55">
            <a:extLst>
              <a:ext uri="{FF2B5EF4-FFF2-40B4-BE49-F238E27FC236}">
                <a16:creationId xmlns:a16="http://schemas.microsoft.com/office/drawing/2014/main" id="{20FFB819-87D9-6078-FAEF-9F6A33A26522}"/>
              </a:ext>
            </a:extLst>
          </p:cNvPr>
          <p:cNvSpPr txBox="1"/>
          <p:nvPr/>
        </p:nvSpPr>
        <p:spPr>
          <a:xfrm>
            <a:off x="5137258" y="2436560"/>
            <a:ext cx="340158" cy="369332"/>
          </a:xfrm>
          <a:prstGeom prst="rect">
            <a:avLst/>
          </a:prstGeom>
          <a:noFill/>
        </p:spPr>
        <p:txBody>
          <a:bodyPr wrap="none" rtlCol="0">
            <a:spAutoFit/>
          </a:bodyPr>
          <a:lstStyle/>
          <a:p>
            <a:r>
              <a:rPr lang="en-US" dirty="0"/>
              <a:t>t</a:t>
            </a:r>
            <a:r>
              <a:rPr lang="en-US" baseline="-25000" dirty="0"/>
              <a:t>1</a:t>
            </a:r>
          </a:p>
        </p:txBody>
      </p:sp>
      <p:sp>
        <p:nvSpPr>
          <p:cNvPr id="57" name="TextBox 56">
            <a:extLst>
              <a:ext uri="{FF2B5EF4-FFF2-40B4-BE49-F238E27FC236}">
                <a16:creationId xmlns:a16="http://schemas.microsoft.com/office/drawing/2014/main" id="{E6162828-2B5B-A893-87B5-547CC072A735}"/>
              </a:ext>
            </a:extLst>
          </p:cNvPr>
          <p:cNvSpPr txBox="1"/>
          <p:nvPr/>
        </p:nvSpPr>
        <p:spPr>
          <a:xfrm>
            <a:off x="7756608" y="2404256"/>
            <a:ext cx="336952" cy="369332"/>
          </a:xfrm>
          <a:prstGeom prst="rect">
            <a:avLst/>
          </a:prstGeom>
          <a:noFill/>
        </p:spPr>
        <p:txBody>
          <a:bodyPr wrap="none" rtlCol="0">
            <a:spAutoFit/>
          </a:bodyPr>
          <a:lstStyle/>
          <a:p>
            <a:r>
              <a:rPr lang="en-US" dirty="0" err="1"/>
              <a:t>t</a:t>
            </a:r>
            <a:r>
              <a:rPr lang="en-US" baseline="-25000" dirty="0" err="1"/>
              <a:t>T</a:t>
            </a:r>
            <a:endParaRPr lang="en-US" baseline="-25000" dirty="0"/>
          </a:p>
        </p:txBody>
      </p:sp>
      <p:sp>
        <p:nvSpPr>
          <p:cNvPr id="58" name="TextBox 57">
            <a:extLst>
              <a:ext uri="{FF2B5EF4-FFF2-40B4-BE49-F238E27FC236}">
                <a16:creationId xmlns:a16="http://schemas.microsoft.com/office/drawing/2014/main" id="{207D2F0D-57DD-CDD3-8E69-F9CE97AFECC8}"/>
              </a:ext>
            </a:extLst>
          </p:cNvPr>
          <p:cNvSpPr txBox="1"/>
          <p:nvPr/>
        </p:nvSpPr>
        <p:spPr>
          <a:xfrm>
            <a:off x="9008423" y="4546829"/>
            <a:ext cx="2433003" cy="523220"/>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Perplexity: the number of possible candidates</a:t>
            </a:r>
          </a:p>
        </p:txBody>
      </p:sp>
      <p:sp>
        <p:nvSpPr>
          <p:cNvPr id="59" name="Title 1">
            <a:extLst>
              <a:ext uri="{FF2B5EF4-FFF2-40B4-BE49-F238E27FC236}">
                <a16:creationId xmlns:a16="http://schemas.microsoft.com/office/drawing/2014/main" id="{EFF3D1CB-A25A-E7A3-80F5-E8E6A785991E}"/>
              </a:ext>
            </a:extLst>
          </p:cNvPr>
          <p:cNvSpPr>
            <a:spLocks noGrp="1"/>
          </p:cNvSpPr>
          <p:nvPr>
            <p:ph type="title"/>
          </p:nvPr>
        </p:nvSpPr>
        <p:spPr>
          <a:xfrm>
            <a:off x="838200" y="818707"/>
            <a:ext cx="10515600" cy="871981"/>
          </a:xfrm>
        </p:spPr>
        <p:txBody>
          <a:bodyPr/>
          <a:lstStyle/>
          <a:p>
            <a:r>
              <a:rPr lang="en-US" dirty="0"/>
              <a:t>Simple RNN</a:t>
            </a:r>
          </a:p>
        </p:txBody>
      </p:sp>
      <p:sp>
        <p:nvSpPr>
          <p:cNvPr id="17" name="TextBox 16">
            <a:extLst>
              <a:ext uri="{FF2B5EF4-FFF2-40B4-BE49-F238E27FC236}">
                <a16:creationId xmlns:a16="http://schemas.microsoft.com/office/drawing/2014/main" id="{A179682B-2FFA-F9D2-0F0F-107B2CBA9FDA}"/>
              </a:ext>
            </a:extLst>
          </p:cNvPr>
          <p:cNvSpPr txBox="1"/>
          <p:nvPr/>
        </p:nvSpPr>
        <p:spPr>
          <a:xfrm>
            <a:off x="6843596" y="3106664"/>
            <a:ext cx="355675" cy="369332"/>
          </a:xfrm>
          <a:prstGeom prst="rect">
            <a:avLst/>
          </a:prstGeom>
          <a:noFill/>
        </p:spPr>
        <p:txBody>
          <a:bodyPr wrap="none" rtlCol="0">
            <a:spAutoFit/>
          </a:bodyPr>
          <a:lstStyle/>
          <a:p>
            <a:r>
              <a:rPr lang="en-US" dirty="0" err="1"/>
              <a:t>h</a:t>
            </a:r>
            <a:r>
              <a:rPr lang="en-US" baseline="-25000" dirty="0" err="1"/>
              <a:t>t</a:t>
            </a:r>
            <a:endParaRPr lang="en-US" dirty="0"/>
          </a:p>
        </p:txBody>
      </p:sp>
      <p:sp>
        <p:nvSpPr>
          <p:cNvPr id="19" name="TextBox 18">
            <a:extLst>
              <a:ext uri="{FF2B5EF4-FFF2-40B4-BE49-F238E27FC236}">
                <a16:creationId xmlns:a16="http://schemas.microsoft.com/office/drawing/2014/main" id="{9B42FA19-32D2-EE5A-3534-10D6E6EC2DD6}"/>
              </a:ext>
            </a:extLst>
          </p:cNvPr>
          <p:cNvSpPr txBox="1"/>
          <p:nvPr/>
        </p:nvSpPr>
        <p:spPr>
          <a:xfrm>
            <a:off x="6806798" y="1845655"/>
            <a:ext cx="341312" cy="369332"/>
          </a:xfrm>
          <a:prstGeom prst="rect">
            <a:avLst/>
          </a:prstGeom>
          <a:noFill/>
        </p:spPr>
        <p:txBody>
          <a:bodyPr wrap="none" rtlCol="0">
            <a:spAutoFit/>
          </a:bodyPr>
          <a:lstStyle/>
          <a:p>
            <a:r>
              <a:rPr lang="en-US" dirty="0" err="1"/>
              <a:t>y</a:t>
            </a:r>
            <a:r>
              <a:rPr lang="en-US" baseline="-25000" dirty="0" err="1"/>
              <a:t>t</a:t>
            </a:r>
            <a:endParaRPr lang="en-US" dirty="0"/>
          </a:p>
        </p:txBody>
      </p:sp>
      <p:pic>
        <p:nvPicPr>
          <p:cNvPr id="34" name="Picture 33">
            <a:extLst>
              <a:ext uri="{FF2B5EF4-FFF2-40B4-BE49-F238E27FC236}">
                <a16:creationId xmlns:a16="http://schemas.microsoft.com/office/drawing/2014/main" id="{DDB028CF-B10C-DB5C-0E3F-67096244F373}"/>
              </a:ext>
            </a:extLst>
          </p:cNvPr>
          <p:cNvPicPr>
            <a:picLocks noChangeAspect="1"/>
          </p:cNvPicPr>
          <p:nvPr/>
        </p:nvPicPr>
        <p:blipFill>
          <a:blip r:embed="rId3"/>
          <a:stretch>
            <a:fillRect/>
          </a:stretch>
        </p:blipFill>
        <p:spPr>
          <a:xfrm>
            <a:off x="8676387" y="2587816"/>
            <a:ext cx="3112607" cy="782599"/>
          </a:xfrm>
          <a:prstGeom prst="rect">
            <a:avLst/>
          </a:prstGeom>
        </p:spPr>
      </p:pic>
      <p:sp>
        <p:nvSpPr>
          <p:cNvPr id="45" name="TextBox 44">
            <a:extLst>
              <a:ext uri="{FF2B5EF4-FFF2-40B4-BE49-F238E27FC236}">
                <a16:creationId xmlns:a16="http://schemas.microsoft.com/office/drawing/2014/main" id="{D27FCF5B-F50C-1FCF-66F3-CCE5DFDFF8B2}"/>
              </a:ext>
            </a:extLst>
          </p:cNvPr>
          <p:cNvSpPr txBox="1"/>
          <p:nvPr/>
        </p:nvSpPr>
        <p:spPr>
          <a:xfrm>
            <a:off x="9122328" y="3620583"/>
            <a:ext cx="1576072" cy="369332"/>
          </a:xfrm>
          <a:prstGeom prst="rect">
            <a:avLst/>
          </a:prstGeom>
          <a:noFill/>
        </p:spPr>
        <p:txBody>
          <a:bodyPr wrap="none" rtlCol="0">
            <a:spAutoFit/>
          </a:bodyPr>
          <a:lstStyle/>
          <a:p>
            <a:r>
              <a:rPr lang="en-US" dirty="0">
                <a:latin typeface="Times" pitchFamily="2" charset="0"/>
              </a:rPr>
              <a:t>Perplexity = </a:t>
            </a:r>
            <a:r>
              <a:rPr lang="en-US" dirty="0" err="1">
                <a:latin typeface="Times" pitchFamily="2" charset="0"/>
              </a:rPr>
              <a:t>e</a:t>
            </a:r>
            <a:r>
              <a:rPr lang="en-US" baseline="30000" dirty="0" err="1">
                <a:latin typeface="Times" pitchFamily="2" charset="0"/>
              </a:rPr>
              <a:t>L</a:t>
            </a:r>
            <a:endParaRPr lang="en-US" dirty="0">
              <a:latin typeface="Times" pitchFamily="2" charset="0"/>
            </a:endParaRPr>
          </a:p>
        </p:txBody>
      </p:sp>
    </p:spTree>
    <p:extLst>
      <p:ext uri="{BB962C8B-B14F-4D97-AF65-F5344CB8AC3E}">
        <p14:creationId xmlns:p14="http://schemas.microsoft.com/office/powerpoint/2010/main" val="3280679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37F3E16-9811-0664-018B-69235A2ACF43}"/>
              </a:ext>
            </a:extLst>
          </p:cNvPr>
          <p:cNvPicPr>
            <a:picLocks noGrp="1" noChangeAspect="1"/>
          </p:cNvPicPr>
          <p:nvPr>
            <p:ph idx="1"/>
          </p:nvPr>
        </p:nvPicPr>
        <p:blipFill>
          <a:blip r:embed="rId3"/>
          <a:stretch>
            <a:fillRect/>
          </a:stretch>
        </p:blipFill>
        <p:spPr>
          <a:xfrm>
            <a:off x="6245700" y="1657034"/>
            <a:ext cx="5057650" cy="3352053"/>
          </a:xfrm>
        </p:spPr>
      </p:pic>
      <p:sp>
        <p:nvSpPr>
          <p:cNvPr id="4" name="Title 1">
            <a:extLst>
              <a:ext uri="{FF2B5EF4-FFF2-40B4-BE49-F238E27FC236}">
                <a16:creationId xmlns:a16="http://schemas.microsoft.com/office/drawing/2014/main" id="{5F1ECDF7-9F93-27FB-74D9-194D40ACC60F}"/>
              </a:ext>
            </a:extLst>
          </p:cNvPr>
          <p:cNvSpPr>
            <a:spLocks noGrp="1"/>
          </p:cNvSpPr>
          <p:nvPr>
            <p:ph type="title"/>
          </p:nvPr>
        </p:nvSpPr>
        <p:spPr>
          <a:xfrm>
            <a:off x="838200" y="783771"/>
            <a:ext cx="10515600" cy="906917"/>
          </a:xfrm>
        </p:spPr>
        <p:txBody>
          <a:bodyPr>
            <a:normAutofit/>
          </a:bodyPr>
          <a:lstStyle/>
          <a:p>
            <a:r>
              <a:rPr lang="en-US" sz="4000" dirty="0"/>
              <a:t>LSTM – Long Short-Term Memory (Gated RNN)</a:t>
            </a:r>
          </a:p>
        </p:txBody>
      </p:sp>
      <p:pic>
        <p:nvPicPr>
          <p:cNvPr id="8" name="Picture 7">
            <a:extLst>
              <a:ext uri="{FF2B5EF4-FFF2-40B4-BE49-F238E27FC236}">
                <a16:creationId xmlns:a16="http://schemas.microsoft.com/office/drawing/2014/main" id="{D0EACD48-09DB-DD6B-FF16-150F499848DC}"/>
              </a:ext>
            </a:extLst>
          </p:cNvPr>
          <p:cNvPicPr>
            <a:picLocks noChangeAspect="1"/>
          </p:cNvPicPr>
          <p:nvPr/>
        </p:nvPicPr>
        <p:blipFill>
          <a:blip r:embed="rId4"/>
          <a:stretch>
            <a:fillRect/>
          </a:stretch>
        </p:blipFill>
        <p:spPr>
          <a:xfrm>
            <a:off x="481121" y="2017894"/>
            <a:ext cx="4661187" cy="2991193"/>
          </a:xfrm>
          <a:prstGeom prst="rect">
            <a:avLst/>
          </a:prstGeom>
        </p:spPr>
      </p:pic>
      <p:sp>
        <p:nvSpPr>
          <p:cNvPr id="9" name="Frame 8">
            <a:extLst>
              <a:ext uri="{FF2B5EF4-FFF2-40B4-BE49-F238E27FC236}">
                <a16:creationId xmlns:a16="http://schemas.microsoft.com/office/drawing/2014/main" id="{F0BDF986-274C-E4C3-0BEA-1835BAACF37D}"/>
              </a:ext>
            </a:extLst>
          </p:cNvPr>
          <p:cNvSpPr/>
          <p:nvPr/>
        </p:nvSpPr>
        <p:spPr>
          <a:xfrm>
            <a:off x="6441262" y="2649497"/>
            <a:ext cx="620601" cy="285497"/>
          </a:xfrm>
          <a:prstGeom prst="frame">
            <a:avLst/>
          </a:prstGeom>
          <a:solidFill>
            <a:schemeClr val="accent2"/>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C000"/>
                </a:solidFill>
              </a:ln>
              <a:solidFill>
                <a:schemeClr val="tx1"/>
              </a:solidFill>
            </a:endParaRPr>
          </a:p>
        </p:txBody>
      </p:sp>
      <p:sp>
        <p:nvSpPr>
          <p:cNvPr id="10" name="Frame 9">
            <a:extLst>
              <a:ext uri="{FF2B5EF4-FFF2-40B4-BE49-F238E27FC236}">
                <a16:creationId xmlns:a16="http://schemas.microsoft.com/office/drawing/2014/main" id="{9B291116-DC49-44B7-3B63-21D57293266A}"/>
              </a:ext>
            </a:extLst>
          </p:cNvPr>
          <p:cNvSpPr/>
          <p:nvPr/>
        </p:nvSpPr>
        <p:spPr>
          <a:xfrm>
            <a:off x="10691410" y="2614268"/>
            <a:ext cx="424777" cy="285497"/>
          </a:xfrm>
          <a:prstGeom prst="frame">
            <a:avLst/>
          </a:prstGeom>
          <a:solidFill>
            <a:schemeClr val="accent2"/>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C000"/>
                </a:solidFill>
              </a:ln>
              <a:solidFill>
                <a:schemeClr val="tx1"/>
              </a:solidFill>
            </a:endParaRPr>
          </a:p>
        </p:txBody>
      </p:sp>
      <p:pic>
        <p:nvPicPr>
          <p:cNvPr id="12" name="Picture 2">
            <a:extLst>
              <a:ext uri="{FF2B5EF4-FFF2-40B4-BE49-F238E27FC236}">
                <a16:creationId xmlns:a16="http://schemas.microsoft.com/office/drawing/2014/main" id="{1CEE5739-F4FA-F5AB-57C4-E2DFCD2C5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8537" y="4760881"/>
            <a:ext cx="1617359" cy="10782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78F0FF-FD09-244A-A9AC-4F7BE33D9728}"/>
              </a:ext>
            </a:extLst>
          </p:cNvPr>
          <p:cNvSpPr txBox="1"/>
          <p:nvPr/>
        </p:nvSpPr>
        <p:spPr>
          <a:xfrm>
            <a:off x="8027847" y="5907670"/>
            <a:ext cx="1173719" cy="369332"/>
          </a:xfrm>
          <a:prstGeom prst="rect">
            <a:avLst/>
          </a:prstGeom>
          <a:noFill/>
        </p:spPr>
        <p:txBody>
          <a:bodyPr wrap="none" rtlCol="0">
            <a:spAutoFit/>
          </a:bodyPr>
          <a:lstStyle/>
          <a:p>
            <a:r>
              <a:rPr lang="en-US" dirty="0"/>
              <a:t>Sigmoid(x)</a:t>
            </a:r>
          </a:p>
        </p:txBody>
      </p:sp>
      <p:pic>
        <p:nvPicPr>
          <p:cNvPr id="14" name="Picture 4">
            <a:extLst>
              <a:ext uri="{FF2B5EF4-FFF2-40B4-BE49-F238E27FC236}">
                <a16:creationId xmlns:a16="http://schemas.microsoft.com/office/drawing/2014/main" id="{B2675BEE-8408-EA45-F867-3C68AB9EE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5418" y="4775281"/>
            <a:ext cx="1892675" cy="10431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D5EEA9-3CCB-4418-54B4-AA9FEF95BF3C}"/>
              </a:ext>
            </a:extLst>
          </p:cNvPr>
          <p:cNvSpPr txBox="1"/>
          <p:nvPr/>
        </p:nvSpPr>
        <p:spPr>
          <a:xfrm>
            <a:off x="10225639" y="5919043"/>
            <a:ext cx="873572" cy="369332"/>
          </a:xfrm>
          <a:prstGeom prst="rect">
            <a:avLst/>
          </a:prstGeom>
          <a:noFill/>
        </p:spPr>
        <p:txBody>
          <a:bodyPr wrap="none" rtlCol="0">
            <a:spAutoFit/>
          </a:bodyPr>
          <a:lstStyle/>
          <a:p>
            <a:r>
              <a:rPr lang="en-US" dirty="0"/>
              <a:t>Tanh(x)</a:t>
            </a:r>
          </a:p>
        </p:txBody>
      </p:sp>
      <p:sp>
        <p:nvSpPr>
          <p:cNvPr id="2" name="TextBox 1">
            <a:extLst>
              <a:ext uri="{FF2B5EF4-FFF2-40B4-BE49-F238E27FC236}">
                <a16:creationId xmlns:a16="http://schemas.microsoft.com/office/drawing/2014/main" id="{AB55D404-937C-C316-21CE-23B7DFBFD6D6}"/>
              </a:ext>
            </a:extLst>
          </p:cNvPr>
          <p:cNvSpPr txBox="1"/>
          <p:nvPr/>
        </p:nvSpPr>
        <p:spPr>
          <a:xfrm>
            <a:off x="6046278" y="5449138"/>
            <a:ext cx="1513235" cy="369332"/>
          </a:xfrm>
          <a:prstGeom prst="rect">
            <a:avLst/>
          </a:prstGeom>
          <a:noFill/>
        </p:spPr>
        <p:txBody>
          <a:bodyPr wrap="none" rtlCol="0">
            <a:spAutoFit/>
          </a:bodyPr>
          <a:lstStyle/>
          <a:p>
            <a:r>
              <a:rPr lang="en-US" dirty="0"/>
              <a:t>Controls gates</a:t>
            </a:r>
          </a:p>
        </p:txBody>
      </p:sp>
    </p:spTree>
    <p:extLst>
      <p:ext uri="{BB962C8B-B14F-4D97-AF65-F5344CB8AC3E}">
        <p14:creationId xmlns:p14="http://schemas.microsoft.com/office/powerpoint/2010/main" val="408313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3C48-0A47-AF14-9A21-A567FF9865B5}"/>
              </a:ext>
            </a:extLst>
          </p:cNvPr>
          <p:cNvSpPr>
            <a:spLocks noGrp="1"/>
          </p:cNvSpPr>
          <p:nvPr>
            <p:ph type="title"/>
          </p:nvPr>
        </p:nvSpPr>
        <p:spPr>
          <a:xfrm>
            <a:off x="838200" y="783771"/>
            <a:ext cx="10515600" cy="906917"/>
          </a:xfrm>
        </p:spPr>
        <p:txBody>
          <a:bodyPr>
            <a:normAutofit/>
          </a:bodyPr>
          <a:lstStyle/>
          <a:p>
            <a:r>
              <a:rPr lang="en-US" sz="4000" dirty="0"/>
              <a:t>LSTM – Long Short-Term Memory (Gated RNN)</a:t>
            </a:r>
          </a:p>
        </p:txBody>
      </p:sp>
      <p:sp>
        <p:nvSpPr>
          <p:cNvPr id="3" name="Content Placeholder 2">
            <a:extLst>
              <a:ext uri="{FF2B5EF4-FFF2-40B4-BE49-F238E27FC236}">
                <a16:creationId xmlns:a16="http://schemas.microsoft.com/office/drawing/2014/main" id="{8494EAF6-72A1-B2B6-0AD2-630B06DDC7DB}"/>
              </a:ext>
            </a:extLst>
          </p:cNvPr>
          <p:cNvSpPr>
            <a:spLocks noGrp="1"/>
          </p:cNvSpPr>
          <p:nvPr>
            <p:ph idx="1"/>
          </p:nvPr>
        </p:nvSpPr>
        <p:spPr>
          <a:xfrm>
            <a:off x="911768" y="1825118"/>
            <a:ext cx="1634836" cy="431457"/>
          </a:xfrm>
        </p:spPr>
        <p:txBody>
          <a:bodyPr>
            <a:normAutofit fontScale="92500"/>
          </a:bodyPr>
          <a:lstStyle/>
          <a:p>
            <a:r>
              <a:rPr lang="en-US" sz="2000" dirty="0"/>
              <a:t>Output gate</a:t>
            </a:r>
          </a:p>
        </p:txBody>
      </p:sp>
      <p:pic>
        <p:nvPicPr>
          <p:cNvPr id="5" name="Picture 4">
            <a:extLst>
              <a:ext uri="{FF2B5EF4-FFF2-40B4-BE49-F238E27FC236}">
                <a16:creationId xmlns:a16="http://schemas.microsoft.com/office/drawing/2014/main" id="{16781A57-6CE2-3622-1B9C-D649BD9DD311}"/>
              </a:ext>
            </a:extLst>
          </p:cNvPr>
          <p:cNvPicPr>
            <a:picLocks noChangeAspect="1"/>
          </p:cNvPicPr>
          <p:nvPr/>
        </p:nvPicPr>
        <p:blipFill>
          <a:blip r:embed="rId3"/>
          <a:stretch>
            <a:fillRect/>
          </a:stretch>
        </p:blipFill>
        <p:spPr>
          <a:xfrm>
            <a:off x="2616530" y="2079641"/>
            <a:ext cx="4274127" cy="431457"/>
          </a:xfrm>
          <a:prstGeom prst="rect">
            <a:avLst/>
          </a:prstGeom>
        </p:spPr>
      </p:pic>
      <p:pic>
        <p:nvPicPr>
          <p:cNvPr id="9" name="Picture 8">
            <a:extLst>
              <a:ext uri="{FF2B5EF4-FFF2-40B4-BE49-F238E27FC236}">
                <a16:creationId xmlns:a16="http://schemas.microsoft.com/office/drawing/2014/main" id="{D1F2252F-C6C5-AA3C-D837-FCBD18349391}"/>
              </a:ext>
            </a:extLst>
          </p:cNvPr>
          <p:cNvPicPr>
            <a:picLocks noChangeAspect="1"/>
          </p:cNvPicPr>
          <p:nvPr/>
        </p:nvPicPr>
        <p:blipFill>
          <a:blip r:embed="rId4"/>
          <a:stretch>
            <a:fillRect/>
          </a:stretch>
        </p:blipFill>
        <p:spPr>
          <a:xfrm>
            <a:off x="7733805" y="2079134"/>
            <a:ext cx="2208151" cy="354881"/>
          </a:xfrm>
          <a:prstGeom prst="rect">
            <a:avLst/>
          </a:prstGeom>
        </p:spPr>
      </p:pic>
      <p:pic>
        <p:nvPicPr>
          <p:cNvPr id="11" name="Picture 10">
            <a:extLst>
              <a:ext uri="{FF2B5EF4-FFF2-40B4-BE49-F238E27FC236}">
                <a16:creationId xmlns:a16="http://schemas.microsoft.com/office/drawing/2014/main" id="{339E491C-72D1-553D-0343-DCD9B165194A}"/>
              </a:ext>
            </a:extLst>
          </p:cNvPr>
          <p:cNvPicPr>
            <a:picLocks noChangeAspect="1"/>
          </p:cNvPicPr>
          <p:nvPr/>
        </p:nvPicPr>
        <p:blipFill>
          <a:blip r:embed="rId5"/>
          <a:stretch>
            <a:fillRect/>
          </a:stretch>
        </p:blipFill>
        <p:spPr>
          <a:xfrm>
            <a:off x="2542962" y="3242822"/>
            <a:ext cx="3960401" cy="431458"/>
          </a:xfrm>
          <a:prstGeom prst="rect">
            <a:avLst/>
          </a:prstGeom>
        </p:spPr>
      </p:pic>
      <p:sp>
        <p:nvSpPr>
          <p:cNvPr id="12" name="TextBox 11">
            <a:extLst>
              <a:ext uri="{FF2B5EF4-FFF2-40B4-BE49-F238E27FC236}">
                <a16:creationId xmlns:a16="http://schemas.microsoft.com/office/drawing/2014/main" id="{1C40B6D3-D0BF-DD95-6803-CCC7C0B82096}"/>
              </a:ext>
            </a:extLst>
          </p:cNvPr>
          <p:cNvSpPr txBox="1"/>
          <p:nvPr/>
        </p:nvSpPr>
        <p:spPr>
          <a:xfrm>
            <a:off x="876805" y="2732701"/>
            <a:ext cx="170476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Forget gate</a:t>
            </a:r>
          </a:p>
        </p:txBody>
      </p:sp>
      <p:pic>
        <p:nvPicPr>
          <p:cNvPr id="14" name="Picture 13">
            <a:extLst>
              <a:ext uri="{FF2B5EF4-FFF2-40B4-BE49-F238E27FC236}">
                <a16:creationId xmlns:a16="http://schemas.microsoft.com/office/drawing/2014/main" id="{6FEFDBEC-2BA5-4A5F-2855-CE3230ECD476}"/>
              </a:ext>
            </a:extLst>
          </p:cNvPr>
          <p:cNvPicPr>
            <a:picLocks noChangeAspect="1"/>
          </p:cNvPicPr>
          <p:nvPr/>
        </p:nvPicPr>
        <p:blipFill>
          <a:blip r:embed="rId6"/>
          <a:stretch>
            <a:fillRect/>
          </a:stretch>
        </p:blipFill>
        <p:spPr>
          <a:xfrm>
            <a:off x="2473036" y="4126984"/>
            <a:ext cx="4384964" cy="444559"/>
          </a:xfrm>
          <a:prstGeom prst="rect">
            <a:avLst/>
          </a:prstGeom>
        </p:spPr>
      </p:pic>
      <p:sp>
        <p:nvSpPr>
          <p:cNvPr id="15" name="TextBox 14">
            <a:extLst>
              <a:ext uri="{FF2B5EF4-FFF2-40B4-BE49-F238E27FC236}">
                <a16:creationId xmlns:a16="http://schemas.microsoft.com/office/drawing/2014/main" id="{65FC0E3F-613A-0C89-D73A-8379E53B30F8}"/>
              </a:ext>
            </a:extLst>
          </p:cNvPr>
          <p:cNvSpPr txBox="1"/>
          <p:nvPr/>
        </p:nvSpPr>
        <p:spPr>
          <a:xfrm>
            <a:off x="911768" y="3726874"/>
            <a:ext cx="191565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Memory gain</a:t>
            </a:r>
          </a:p>
        </p:txBody>
      </p:sp>
      <p:pic>
        <p:nvPicPr>
          <p:cNvPr id="18" name="Picture 17">
            <a:extLst>
              <a:ext uri="{FF2B5EF4-FFF2-40B4-BE49-F238E27FC236}">
                <a16:creationId xmlns:a16="http://schemas.microsoft.com/office/drawing/2014/main" id="{A7F5B81B-98CE-9FAC-A522-1D8AA574F45A}"/>
              </a:ext>
            </a:extLst>
          </p:cNvPr>
          <p:cNvPicPr>
            <a:picLocks noChangeAspect="1"/>
          </p:cNvPicPr>
          <p:nvPr/>
        </p:nvPicPr>
        <p:blipFill>
          <a:blip r:embed="rId7"/>
          <a:stretch>
            <a:fillRect/>
          </a:stretch>
        </p:blipFill>
        <p:spPr>
          <a:xfrm>
            <a:off x="2542962" y="5125705"/>
            <a:ext cx="4038947" cy="472786"/>
          </a:xfrm>
          <a:prstGeom prst="rect">
            <a:avLst/>
          </a:prstGeom>
        </p:spPr>
      </p:pic>
      <p:sp>
        <p:nvSpPr>
          <p:cNvPr id="20" name="TextBox 19">
            <a:extLst>
              <a:ext uri="{FF2B5EF4-FFF2-40B4-BE49-F238E27FC236}">
                <a16:creationId xmlns:a16="http://schemas.microsoft.com/office/drawing/2014/main" id="{0620CDE9-933A-8D0E-4E0D-5581DD3B5361}"/>
              </a:ext>
            </a:extLst>
          </p:cNvPr>
          <p:cNvSpPr txBox="1"/>
          <p:nvPr/>
        </p:nvSpPr>
        <p:spPr>
          <a:xfrm>
            <a:off x="911768" y="4725595"/>
            <a:ext cx="1591846"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Input gate</a:t>
            </a:r>
          </a:p>
        </p:txBody>
      </p:sp>
      <p:pic>
        <p:nvPicPr>
          <p:cNvPr id="22" name="Picture 21">
            <a:extLst>
              <a:ext uri="{FF2B5EF4-FFF2-40B4-BE49-F238E27FC236}">
                <a16:creationId xmlns:a16="http://schemas.microsoft.com/office/drawing/2014/main" id="{0C74E353-2541-82B0-FF0E-330BE1A5D721}"/>
              </a:ext>
            </a:extLst>
          </p:cNvPr>
          <p:cNvPicPr>
            <a:picLocks noChangeAspect="1"/>
          </p:cNvPicPr>
          <p:nvPr/>
        </p:nvPicPr>
        <p:blipFill>
          <a:blip r:embed="rId8"/>
          <a:stretch>
            <a:fillRect/>
          </a:stretch>
        </p:blipFill>
        <p:spPr>
          <a:xfrm>
            <a:off x="7651331" y="2566640"/>
            <a:ext cx="3029362" cy="512544"/>
          </a:xfrm>
          <a:prstGeom prst="rect">
            <a:avLst/>
          </a:prstGeom>
        </p:spPr>
      </p:pic>
      <p:sp>
        <p:nvSpPr>
          <p:cNvPr id="25" name="TextBox 24">
            <a:extLst>
              <a:ext uri="{FF2B5EF4-FFF2-40B4-BE49-F238E27FC236}">
                <a16:creationId xmlns:a16="http://schemas.microsoft.com/office/drawing/2014/main" id="{332CAF45-4B80-6630-FF03-D4D365DC3CE9}"/>
              </a:ext>
            </a:extLst>
          </p:cNvPr>
          <p:cNvSpPr txBox="1"/>
          <p:nvPr/>
        </p:nvSpPr>
        <p:spPr>
          <a:xfrm>
            <a:off x="7681844" y="1671514"/>
            <a:ext cx="2795509" cy="369332"/>
          </a:xfrm>
          <a:prstGeom prst="rect">
            <a:avLst/>
          </a:prstGeom>
          <a:noFill/>
        </p:spPr>
        <p:txBody>
          <a:bodyPr wrap="none" rtlCol="0">
            <a:spAutoFit/>
          </a:bodyPr>
          <a:lstStyle/>
          <a:p>
            <a:r>
              <a:rPr lang="en-US" dirty="0"/>
              <a:t>Element-wise multiplication</a:t>
            </a:r>
          </a:p>
        </p:txBody>
      </p:sp>
      <p:pic>
        <p:nvPicPr>
          <p:cNvPr id="26" name="Content Placeholder 5">
            <a:extLst>
              <a:ext uri="{FF2B5EF4-FFF2-40B4-BE49-F238E27FC236}">
                <a16:creationId xmlns:a16="http://schemas.microsoft.com/office/drawing/2014/main" id="{A79D877B-719E-F740-D637-22A5553F38FA}"/>
              </a:ext>
            </a:extLst>
          </p:cNvPr>
          <p:cNvPicPr>
            <a:picLocks noChangeAspect="1"/>
          </p:cNvPicPr>
          <p:nvPr/>
        </p:nvPicPr>
        <p:blipFill>
          <a:blip r:embed="rId9"/>
          <a:stretch>
            <a:fillRect/>
          </a:stretch>
        </p:blipFill>
        <p:spPr>
          <a:xfrm>
            <a:off x="7120213" y="2959809"/>
            <a:ext cx="5057650" cy="3352053"/>
          </a:xfrm>
          <a:prstGeom prst="rect">
            <a:avLst/>
          </a:prstGeom>
        </p:spPr>
      </p:pic>
    </p:spTree>
    <p:extLst>
      <p:ext uri="{BB962C8B-B14F-4D97-AF65-F5344CB8AC3E}">
        <p14:creationId xmlns:p14="http://schemas.microsoft.com/office/powerpoint/2010/main" val="1313557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34D9-4F00-A797-76B2-96DA513A1FBA}"/>
              </a:ext>
            </a:extLst>
          </p:cNvPr>
          <p:cNvSpPr>
            <a:spLocks noGrp="1"/>
          </p:cNvSpPr>
          <p:nvPr>
            <p:ph type="title"/>
          </p:nvPr>
        </p:nvSpPr>
        <p:spPr>
          <a:xfrm>
            <a:off x="838200" y="824593"/>
            <a:ext cx="10515600" cy="866095"/>
          </a:xfrm>
        </p:spPr>
        <p:txBody>
          <a:bodyPr/>
          <a:lstStyle/>
          <a:p>
            <a:r>
              <a:rPr lang="en-US" dirty="0"/>
              <a:t>Seq2Seq Model</a:t>
            </a:r>
          </a:p>
        </p:txBody>
      </p:sp>
      <p:sp>
        <p:nvSpPr>
          <p:cNvPr id="3" name="Content Placeholder 2">
            <a:extLst>
              <a:ext uri="{FF2B5EF4-FFF2-40B4-BE49-F238E27FC236}">
                <a16:creationId xmlns:a16="http://schemas.microsoft.com/office/drawing/2014/main" id="{52CB4D03-4EA0-EEB1-C090-FAD1BAB82024}"/>
              </a:ext>
            </a:extLst>
          </p:cNvPr>
          <p:cNvSpPr>
            <a:spLocks noGrp="1"/>
          </p:cNvSpPr>
          <p:nvPr>
            <p:ph idx="1"/>
          </p:nvPr>
        </p:nvSpPr>
        <p:spPr>
          <a:xfrm>
            <a:off x="6096000" y="2138160"/>
            <a:ext cx="1594751" cy="448115"/>
          </a:xfrm>
        </p:spPr>
        <p:txBody>
          <a:bodyPr>
            <a:normAutofit lnSpcReduction="10000"/>
          </a:bodyPr>
          <a:lstStyle/>
          <a:p>
            <a:pPr marL="0" indent="0">
              <a:buNone/>
            </a:pPr>
            <a:r>
              <a:rPr lang="en-US" dirty="0"/>
              <a:t>Decoder</a:t>
            </a:r>
          </a:p>
        </p:txBody>
      </p:sp>
      <p:sp>
        <p:nvSpPr>
          <p:cNvPr id="4" name="Rectangle 3">
            <a:extLst>
              <a:ext uri="{FF2B5EF4-FFF2-40B4-BE49-F238E27FC236}">
                <a16:creationId xmlns:a16="http://schemas.microsoft.com/office/drawing/2014/main" id="{2B863C79-94D4-8300-7372-EE427D07BBB4}"/>
              </a:ext>
            </a:extLst>
          </p:cNvPr>
          <p:cNvSpPr/>
          <p:nvPr/>
        </p:nvSpPr>
        <p:spPr>
          <a:xfrm>
            <a:off x="1401855" y="4649841"/>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5" name="Rectangle 4">
            <a:extLst>
              <a:ext uri="{FF2B5EF4-FFF2-40B4-BE49-F238E27FC236}">
                <a16:creationId xmlns:a16="http://schemas.microsoft.com/office/drawing/2014/main" id="{CB5B01F1-82F0-2881-8165-2E81B50618D9}"/>
              </a:ext>
            </a:extLst>
          </p:cNvPr>
          <p:cNvSpPr/>
          <p:nvPr/>
        </p:nvSpPr>
        <p:spPr>
          <a:xfrm>
            <a:off x="1401855" y="3773209"/>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LSTM</a:t>
            </a:r>
          </a:p>
        </p:txBody>
      </p:sp>
      <p:cxnSp>
        <p:nvCxnSpPr>
          <p:cNvPr id="6" name="Straight Arrow Connector 5">
            <a:extLst>
              <a:ext uri="{FF2B5EF4-FFF2-40B4-BE49-F238E27FC236}">
                <a16:creationId xmlns:a16="http://schemas.microsoft.com/office/drawing/2014/main" id="{591DC023-94F6-AC47-1A1F-D6C0093AD7D4}"/>
              </a:ext>
            </a:extLst>
          </p:cNvPr>
          <p:cNvCxnSpPr>
            <a:stCxn id="4" idx="0"/>
            <a:endCxn id="5" idx="2"/>
          </p:cNvCxnSpPr>
          <p:nvPr/>
        </p:nvCxnSpPr>
        <p:spPr>
          <a:xfrm flipV="1">
            <a:off x="2124869" y="4326102"/>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AFC1C7-9A86-48D5-ADD0-5AC323D5E6DA}"/>
              </a:ext>
            </a:extLst>
          </p:cNvPr>
          <p:cNvCxnSpPr/>
          <p:nvPr/>
        </p:nvCxnSpPr>
        <p:spPr>
          <a:xfrm flipV="1">
            <a:off x="2124869" y="5213432"/>
            <a:ext cx="0" cy="57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A52424-E1C0-83DF-A719-A12DA56726DE}"/>
              </a:ext>
            </a:extLst>
          </p:cNvPr>
          <p:cNvSpPr/>
          <p:nvPr/>
        </p:nvSpPr>
        <p:spPr>
          <a:xfrm>
            <a:off x="4417766" y="4776641"/>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10" name="Rectangle 9">
            <a:extLst>
              <a:ext uri="{FF2B5EF4-FFF2-40B4-BE49-F238E27FC236}">
                <a16:creationId xmlns:a16="http://schemas.microsoft.com/office/drawing/2014/main" id="{25C18996-0323-B495-BE32-5ABF51A1C18F}"/>
              </a:ext>
            </a:extLst>
          </p:cNvPr>
          <p:cNvSpPr/>
          <p:nvPr/>
        </p:nvSpPr>
        <p:spPr>
          <a:xfrm>
            <a:off x="4417766" y="3900009"/>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LSTM</a:t>
            </a:r>
          </a:p>
        </p:txBody>
      </p:sp>
      <p:sp>
        <p:nvSpPr>
          <p:cNvPr id="11" name="Rectangle 10">
            <a:extLst>
              <a:ext uri="{FF2B5EF4-FFF2-40B4-BE49-F238E27FC236}">
                <a16:creationId xmlns:a16="http://schemas.microsoft.com/office/drawing/2014/main" id="{0E1A2480-4CA8-EB44-D3E0-E2ACFEEBD2B0}"/>
              </a:ext>
            </a:extLst>
          </p:cNvPr>
          <p:cNvSpPr/>
          <p:nvPr/>
        </p:nvSpPr>
        <p:spPr>
          <a:xfrm>
            <a:off x="4417766" y="3156283"/>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Affine</a:t>
            </a:r>
          </a:p>
        </p:txBody>
      </p:sp>
      <p:sp>
        <p:nvSpPr>
          <p:cNvPr id="12" name="Rectangle 11">
            <a:extLst>
              <a:ext uri="{FF2B5EF4-FFF2-40B4-BE49-F238E27FC236}">
                <a16:creationId xmlns:a16="http://schemas.microsoft.com/office/drawing/2014/main" id="{045B2550-252E-8903-26B3-426031659FAD}"/>
              </a:ext>
            </a:extLst>
          </p:cNvPr>
          <p:cNvSpPr/>
          <p:nvPr/>
        </p:nvSpPr>
        <p:spPr>
          <a:xfrm>
            <a:off x="4417766" y="2399158"/>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13" name="Straight Arrow Connector 12">
            <a:extLst>
              <a:ext uri="{FF2B5EF4-FFF2-40B4-BE49-F238E27FC236}">
                <a16:creationId xmlns:a16="http://schemas.microsoft.com/office/drawing/2014/main" id="{AB5020A4-AFBF-C9EF-3572-66C09F7F80E3}"/>
              </a:ext>
            </a:extLst>
          </p:cNvPr>
          <p:cNvCxnSpPr>
            <a:stCxn id="9" idx="0"/>
            <a:endCxn id="10" idx="2"/>
          </p:cNvCxnSpPr>
          <p:nvPr/>
        </p:nvCxnSpPr>
        <p:spPr>
          <a:xfrm flipV="1">
            <a:off x="5140780" y="4452902"/>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7D87B0-306C-6E37-AAA8-8DBD4D52C26E}"/>
              </a:ext>
            </a:extLst>
          </p:cNvPr>
          <p:cNvCxnSpPr>
            <a:stCxn id="10" idx="0"/>
            <a:endCxn id="11" idx="2"/>
          </p:cNvCxnSpPr>
          <p:nvPr/>
        </p:nvCxnSpPr>
        <p:spPr>
          <a:xfrm flipV="1">
            <a:off x="5140780" y="3709176"/>
            <a:ext cx="0" cy="190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76B7DD-C2CF-20AD-6D88-6C54FC0DF9CC}"/>
              </a:ext>
            </a:extLst>
          </p:cNvPr>
          <p:cNvCxnSpPr>
            <a:stCxn id="11" idx="0"/>
            <a:endCxn id="12" idx="2"/>
          </p:cNvCxnSpPr>
          <p:nvPr/>
        </p:nvCxnSpPr>
        <p:spPr>
          <a:xfrm flipV="1">
            <a:off x="5140780" y="2952051"/>
            <a:ext cx="0" cy="20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7FA7BB-7277-4480-55B0-2D1772F3A4F4}"/>
              </a:ext>
            </a:extLst>
          </p:cNvPr>
          <p:cNvCxnSpPr>
            <a:cxnSpLocks/>
          </p:cNvCxnSpPr>
          <p:nvPr/>
        </p:nvCxnSpPr>
        <p:spPr>
          <a:xfrm flipV="1">
            <a:off x="5140780" y="2053947"/>
            <a:ext cx="0" cy="34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78D51D-9CE1-A784-CB81-484000861E2E}"/>
              </a:ext>
            </a:extLst>
          </p:cNvPr>
          <p:cNvCxnSpPr>
            <a:cxnSpLocks/>
          </p:cNvCxnSpPr>
          <p:nvPr/>
        </p:nvCxnSpPr>
        <p:spPr>
          <a:xfrm flipV="1">
            <a:off x="5140780" y="5350245"/>
            <a:ext cx="0" cy="452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8FB07EA-DEBC-BB27-FA8C-D028E24972BE}"/>
              </a:ext>
            </a:extLst>
          </p:cNvPr>
          <p:cNvCxnSpPr>
            <a:cxnSpLocks/>
            <a:stCxn id="5" idx="0"/>
            <a:endCxn id="10" idx="1"/>
          </p:cNvCxnSpPr>
          <p:nvPr/>
        </p:nvCxnSpPr>
        <p:spPr>
          <a:xfrm rot="16200000" flipH="1">
            <a:off x="3069693" y="2828384"/>
            <a:ext cx="403247" cy="2292897"/>
          </a:xfrm>
          <a:prstGeom prst="bentConnector4">
            <a:avLst>
              <a:gd name="adj1" fmla="val -56690"/>
              <a:gd name="adj2" fmla="val 6576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625057-37E3-75C8-1D7A-8855E47F542C}"/>
              </a:ext>
            </a:extLst>
          </p:cNvPr>
          <p:cNvSpPr txBox="1"/>
          <p:nvPr/>
        </p:nvSpPr>
        <p:spPr>
          <a:xfrm>
            <a:off x="3570151" y="3709176"/>
            <a:ext cx="445956" cy="461665"/>
          </a:xfrm>
          <a:prstGeom prst="rect">
            <a:avLst/>
          </a:prstGeom>
          <a:noFill/>
        </p:spPr>
        <p:txBody>
          <a:bodyPr wrap="none" rtlCol="0">
            <a:spAutoFit/>
          </a:bodyPr>
          <a:lstStyle/>
          <a:p>
            <a:r>
              <a:rPr lang="en-US" sz="2400" dirty="0" err="1"/>
              <a:t>h</a:t>
            </a:r>
            <a:r>
              <a:rPr lang="en-US" sz="2400" baseline="-25000" dirty="0" err="1"/>
              <a:t>T</a:t>
            </a:r>
            <a:endParaRPr lang="en-US" sz="2400" dirty="0"/>
          </a:p>
        </p:txBody>
      </p:sp>
      <p:sp>
        <p:nvSpPr>
          <p:cNvPr id="22" name="Frame 21">
            <a:extLst>
              <a:ext uri="{FF2B5EF4-FFF2-40B4-BE49-F238E27FC236}">
                <a16:creationId xmlns:a16="http://schemas.microsoft.com/office/drawing/2014/main" id="{08C6A9C6-9A88-FAC6-80C3-AC1D05EE1F58}"/>
              </a:ext>
            </a:extLst>
          </p:cNvPr>
          <p:cNvSpPr/>
          <p:nvPr/>
        </p:nvSpPr>
        <p:spPr>
          <a:xfrm>
            <a:off x="1169648" y="3303270"/>
            <a:ext cx="1910442" cy="2273313"/>
          </a:xfrm>
          <a:prstGeom prst="frame">
            <a:avLst>
              <a:gd name="adj1" fmla="val 1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C93A2D1E-E18E-BD60-C66E-C1DF39B20797}"/>
              </a:ext>
            </a:extLst>
          </p:cNvPr>
          <p:cNvSpPr/>
          <p:nvPr/>
        </p:nvSpPr>
        <p:spPr>
          <a:xfrm>
            <a:off x="4185558" y="3063255"/>
            <a:ext cx="1910442" cy="2513328"/>
          </a:xfrm>
          <a:prstGeom prst="frame">
            <a:avLst>
              <a:gd name="adj1" fmla="val 1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ontent Placeholder 2">
            <a:extLst>
              <a:ext uri="{FF2B5EF4-FFF2-40B4-BE49-F238E27FC236}">
                <a16:creationId xmlns:a16="http://schemas.microsoft.com/office/drawing/2014/main" id="{43E7FA10-E66E-DC69-A60C-3F58D0725AE5}"/>
              </a:ext>
            </a:extLst>
          </p:cNvPr>
          <p:cNvSpPr txBox="1">
            <a:spLocks/>
          </p:cNvSpPr>
          <p:nvPr/>
        </p:nvSpPr>
        <p:spPr>
          <a:xfrm>
            <a:off x="39311" y="2399159"/>
            <a:ext cx="1362544" cy="4481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Encoder</a:t>
            </a:r>
          </a:p>
        </p:txBody>
      </p:sp>
      <p:sp>
        <p:nvSpPr>
          <p:cNvPr id="29" name="TextBox 28">
            <a:extLst>
              <a:ext uri="{FF2B5EF4-FFF2-40B4-BE49-F238E27FC236}">
                <a16:creationId xmlns:a16="http://schemas.microsoft.com/office/drawing/2014/main" id="{3EF49015-C338-352C-69B0-5A2BF0338DC5}"/>
              </a:ext>
            </a:extLst>
          </p:cNvPr>
          <p:cNvSpPr txBox="1"/>
          <p:nvPr/>
        </p:nvSpPr>
        <p:spPr>
          <a:xfrm>
            <a:off x="9507383" y="2053948"/>
            <a:ext cx="2051459" cy="1477328"/>
          </a:xfrm>
          <a:prstGeom prst="rect">
            <a:avLst/>
          </a:prstGeom>
          <a:noFill/>
        </p:spPr>
        <p:txBody>
          <a:bodyPr wrap="none" rtlCol="0">
            <a:spAutoFit/>
          </a:bodyPr>
          <a:lstStyle/>
          <a:p>
            <a:r>
              <a:rPr lang="en-US" dirty="0"/>
              <a:t>Applications:</a:t>
            </a:r>
          </a:p>
          <a:p>
            <a:pPr marL="285750" indent="-285750">
              <a:buFont typeface="Arial" panose="020B0604020202020204" pitchFamily="34" charset="0"/>
              <a:buChar char="•"/>
            </a:pPr>
            <a:r>
              <a:rPr lang="en-US" dirty="0"/>
              <a:t>Translation</a:t>
            </a:r>
          </a:p>
          <a:p>
            <a:pPr marL="285750" indent="-285750">
              <a:buFont typeface="Arial" panose="020B0604020202020204" pitchFamily="34" charset="0"/>
              <a:buChar char="•"/>
            </a:pPr>
            <a:r>
              <a:rPr lang="en-US" dirty="0"/>
              <a:t>Chat bot</a:t>
            </a:r>
          </a:p>
          <a:p>
            <a:pPr marL="285750" indent="-285750">
              <a:buFont typeface="Arial" panose="020B0604020202020204" pitchFamily="34" charset="0"/>
              <a:buChar char="•"/>
            </a:pPr>
            <a:r>
              <a:rPr lang="en-US" dirty="0"/>
              <a:t>Summarization</a:t>
            </a:r>
          </a:p>
          <a:p>
            <a:pPr marL="285750" indent="-285750">
              <a:buFont typeface="Arial" panose="020B0604020202020204" pitchFamily="34" charset="0"/>
              <a:buChar char="•"/>
            </a:pPr>
            <a:r>
              <a:rPr lang="en-US" dirty="0"/>
              <a:t>Image to caption</a:t>
            </a:r>
          </a:p>
        </p:txBody>
      </p:sp>
      <p:sp>
        <p:nvSpPr>
          <p:cNvPr id="21" name="TextBox 20">
            <a:extLst>
              <a:ext uri="{FF2B5EF4-FFF2-40B4-BE49-F238E27FC236}">
                <a16:creationId xmlns:a16="http://schemas.microsoft.com/office/drawing/2014/main" id="{11D3C9C5-1D20-B0ED-7EB3-C73F8594CD50}"/>
              </a:ext>
            </a:extLst>
          </p:cNvPr>
          <p:cNvSpPr txBox="1"/>
          <p:nvPr/>
        </p:nvSpPr>
        <p:spPr>
          <a:xfrm>
            <a:off x="4776737" y="5900322"/>
            <a:ext cx="728084" cy="369332"/>
          </a:xfrm>
          <a:prstGeom prst="rect">
            <a:avLst/>
          </a:prstGeom>
          <a:noFill/>
        </p:spPr>
        <p:txBody>
          <a:bodyPr wrap="none" rtlCol="0">
            <a:spAutoFit/>
          </a:bodyPr>
          <a:lstStyle/>
          <a:p>
            <a:r>
              <a:rPr lang="en-US" dirty="0"/>
              <a:t>labels</a:t>
            </a:r>
          </a:p>
        </p:txBody>
      </p:sp>
      <p:sp>
        <p:nvSpPr>
          <p:cNvPr id="24" name="TextBox 23">
            <a:extLst>
              <a:ext uri="{FF2B5EF4-FFF2-40B4-BE49-F238E27FC236}">
                <a16:creationId xmlns:a16="http://schemas.microsoft.com/office/drawing/2014/main" id="{ECFDBB6F-AC41-5511-64A8-84F252C9CAC0}"/>
              </a:ext>
            </a:extLst>
          </p:cNvPr>
          <p:cNvSpPr txBox="1"/>
          <p:nvPr/>
        </p:nvSpPr>
        <p:spPr>
          <a:xfrm>
            <a:off x="4774751" y="1771878"/>
            <a:ext cx="825867" cy="369332"/>
          </a:xfrm>
          <a:prstGeom prst="rect">
            <a:avLst/>
          </a:prstGeom>
          <a:noFill/>
        </p:spPr>
        <p:txBody>
          <a:bodyPr wrap="none" rtlCol="0">
            <a:spAutoFit/>
          </a:bodyPr>
          <a:lstStyle/>
          <a:p>
            <a:r>
              <a:rPr lang="en-US" dirty="0"/>
              <a:t>output</a:t>
            </a:r>
          </a:p>
        </p:txBody>
      </p:sp>
      <p:sp>
        <p:nvSpPr>
          <p:cNvPr id="25" name="TextBox 24">
            <a:extLst>
              <a:ext uri="{FF2B5EF4-FFF2-40B4-BE49-F238E27FC236}">
                <a16:creationId xmlns:a16="http://schemas.microsoft.com/office/drawing/2014/main" id="{5A3B7FAA-3816-DFFC-7263-C3C18ED0F1B7}"/>
              </a:ext>
            </a:extLst>
          </p:cNvPr>
          <p:cNvSpPr txBox="1"/>
          <p:nvPr/>
        </p:nvSpPr>
        <p:spPr>
          <a:xfrm>
            <a:off x="1582893" y="5849673"/>
            <a:ext cx="1083951" cy="369332"/>
          </a:xfrm>
          <a:prstGeom prst="rect">
            <a:avLst/>
          </a:prstGeom>
          <a:noFill/>
        </p:spPr>
        <p:txBody>
          <a:bodyPr wrap="none" rtlCol="0">
            <a:spAutoFit/>
          </a:bodyPr>
          <a:lstStyle/>
          <a:p>
            <a:r>
              <a:rPr lang="en-US" dirty="0"/>
              <a:t>sequence</a:t>
            </a:r>
          </a:p>
        </p:txBody>
      </p:sp>
      <p:sp>
        <p:nvSpPr>
          <p:cNvPr id="30" name="TextBox 29">
            <a:extLst>
              <a:ext uri="{FF2B5EF4-FFF2-40B4-BE49-F238E27FC236}">
                <a16:creationId xmlns:a16="http://schemas.microsoft.com/office/drawing/2014/main" id="{34B920F9-A9D6-8088-8C4E-04A6A51E3794}"/>
              </a:ext>
            </a:extLst>
          </p:cNvPr>
          <p:cNvSpPr txBox="1"/>
          <p:nvPr/>
        </p:nvSpPr>
        <p:spPr>
          <a:xfrm>
            <a:off x="6836805" y="3830320"/>
            <a:ext cx="4196342" cy="461665"/>
          </a:xfrm>
          <a:prstGeom prst="rect">
            <a:avLst/>
          </a:prstGeom>
          <a:noFill/>
        </p:spPr>
        <p:txBody>
          <a:bodyPr wrap="none" rtlCol="0">
            <a:spAutoFit/>
          </a:bodyPr>
          <a:lstStyle/>
          <a:p>
            <a:r>
              <a:rPr lang="en-US" sz="2400" dirty="0" err="1"/>
              <a:t>h</a:t>
            </a:r>
            <a:r>
              <a:rPr lang="en-US" sz="2400" baseline="-25000" dirty="0" err="1"/>
              <a:t>T</a:t>
            </a:r>
            <a:r>
              <a:rPr lang="en-US" sz="2400" baseline="-25000" dirty="0"/>
              <a:t>  </a:t>
            </a:r>
            <a:r>
              <a:rPr lang="en-US" sz="2400" dirty="0"/>
              <a:t> - the last row of hidden state</a:t>
            </a:r>
          </a:p>
        </p:txBody>
      </p:sp>
      <p:sp>
        <p:nvSpPr>
          <p:cNvPr id="31" name="TextBox 30">
            <a:extLst>
              <a:ext uri="{FF2B5EF4-FFF2-40B4-BE49-F238E27FC236}">
                <a16:creationId xmlns:a16="http://schemas.microsoft.com/office/drawing/2014/main" id="{74F82948-521B-BE98-CA60-4CFB13FC1F48}"/>
              </a:ext>
            </a:extLst>
          </p:cNvPr>
          <p:cNvSpPr txBox="1"/>
          <p:nvPr/>
        </p:nvSpPr>
        <p:spPr>
          <a:xfrm>
            <a:off x="6819016" y="5213432"/>
            <a:ext cx="2525820" cy="369332"/>
          </a:xfrm>
          <a:prstGeom prst="rect">
            <a:avLst/>
          </a:prstGeom>
          <a:noFill/>
          <a:ln w="53975">
            <a:solidFill>
              <a:schemeClr val="accent1"/>
            </a:solidFill>
          </a:ln>
        </p:spPr>
        <p:txBody>
          <a:bodyPr wrap="none" rtlCol="0">
            <a:spAutoFit/>
          </a:bodyPr>
          <a:lstStyle/>
          <a:p>
            <a:r>
              <a:rPr lang="en-US" dirty="0">
                <a:solidFill>
                  <a:schemeClr val="accent1"/>
                </a:solidFill>
              </a:rPr>
              <a:t>Time direction repetition</a:t>
            </a:r>
          </a:p>
        </p:txBody>
      </p:sp>
    </p:spTree>
    <p:extLst>
      <p:ext uri="{BB962C8B-B14F-4D97-AF65-F5344CB8AC3E}">
        <p14:creationId xmlns:p14="http://schemas.microsoft.com/office/powerpoint/2010/main" val="2731870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564C-E404-6810-3AAB-076F17D5C656}"/>
              </a:ext>
            </a:extLst>
          </p:cNvPr>
          <p:cNvSpPr>
            <a:spLocks noGrp="1"/>
          </p:cNvSpPr>
          <p:nvPr>
            <p:ph type="title"/>
          </p:nvPr>
        </p:nvSpPr>
        <p:spPr>
          <a:xfrm>
            <a:off x="1148050" y="648253"/>
            <a:ext cx="10515600" cy="919349"/>
          </a:xfrm>
        </p:spPr>
        <p:txBody>
          <a:bodyPr/>
          <a:lstStyle/>
          <a:p>
            <a:r>
              <a:rPr lang="en-US" dirty="0"/>
              <a:t>Attention in Seq2Seq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AF0DE-9375-3074-BDD9-BDFA94DAC8D2}"/>
                  </a:ext>
                </a:extLst>
              </p:cNvPr>
              <p:cNvSpPr>
                <a:spLocks noGrp="1"/>
              </p:cNvSpPr>
              <p:nvPr>
                <p:ph idx="1"/>
              </p:nvPr>
            </p:nvSpPr>
            <p:spPr>
              <a:xfrm>
                <a:off x="5618388" y="1748612"/>
                <a:ext cx="6213021" cy="2079103"/>
              </a:xfrm>
            </p:spPr>
            <p:txBody>
              <a:bodyPr>
                <a:normAutofit fontScale="92500" lnSpcReduction="20000"/>
              </a:bodyPr>
              <a:lstStyle/>
              <a:p>
                <a:pPr marL="0" indent="0">
                  <a:buNone/>
                </a:pPr>
                <a14:m>
                  <m:oMath xmlns:m="http://schemas.openxmlformats.org/officeDocument/2006/math">
                    <m:r>
                      <a:rPr lang="en-AU" altLang="zh-CN" i="1" smtClean="0">
                        <a:latin typeface="Cambria Math" panose="02040503050406030204" pitchFamily="18" charset="0"/>
                      </a:rPr>
                      <m:t>𝑠𝑢𝑚</m:t>
                    </m:r>
                    <m:d>
                      <m:dPr>
                        <m:ctrlPr>
                          <a:rPr lang="en-AU" altLang="zh-CN" i="1">
                            <a:latin typeface="Cambria Math" panose="02040503050406030204" pitchFamily="18" charset="0"/>
                          </a:rPr>
                        </m:ctrlPr>
                      </m:dPr>
                      <m:e>
                        <m:sSubSup>
                          <m:sSubSupPr>
                            <m:ctrlPr>
                              <a:rPr lang="en-AU" altLang="zh-CN" i="1">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𝐷</m:t>
                            </m:r>
                          </m:sup>
                        </m:sSubSup>
                        <m:r>
                          <a:rPr lang="en-US" i="1">
                            <a:latin typeface="Cambria Math" panose="02040503050406030204" pitchFamily="18" charset="0"/>
                            <a:ea typeface="Cambria Math" panose="02040503050406030204" pitchFamily="18" charset="0"/>
                          </a:rPr>
                          <m:t>⨀</m:t>
                        </m:r>
                        <m:r>
                          <a:rPr lang="en-AU" altLang="zh-CN" b="0" i="1" smtClean="0">
                            <a:latin typeface="Cambria Math" panose="02040503050406030204" pitchFamily="18" charset="0"/>
                          </a:rPr>
                          <m:t>𝑎</m:t>
                        </m:r>
                      </m:e>
                    </m:d>
                    <m:r>
                      <a:rPr lang="en-AU" altLang="zh-CN" i="1">
                        <a:latin typeface="Cambria Math" panose="02040503050406030204" pitchFamily="18" charset="0"/>
                      </a:rPr>
                      <m:t> </m:t>
                    </m:r>
                  </m:oMath>
                </a14:m>
                <a:r>
                  <a:rPr lang="en-US" dirty="0">
                    <a:latin typeface="Times" pitchFamily="2" charset="0"/>
                  </a:rPr>
                  <a:t>= c   </a:t>
                </a:r>
                <a:r>
                  <a:rPr lang="en-US" dirty="0">
                    <a:solidFill>
                      <a:schemeClr val="accent2"/>
                    </a:solidFill>
                    <a:latin typeface="Times" pitchFamily="2" charset="0"/>
                  </a:rPr>
                  <a:t>Context vector</a:t>
                </a:r>
              </a:p>
              <a:p>
                <a:pPr marL="0" indent="0">
                  <a:buNone/>
                </a:pPr>
                <a14:m>
                  <m:oMath xmlns:m="http://schemas.openxmlformats.org/officeDocument/2006/math">
                    <m:r>
                      <a:rPr lang="en-AU" altLang="zh-CN" b="0" i="1" smtClean="0">
                        <a:latin typeface="Cambria Math" panose="02040503050406030204" pitchFamily="18" charset="0"/>
                      </a:rPr>
                      <m:t>𝑎</m:t>
                    </m:r>
                  </m:oMath>
                </a14:m>
                <a:r>
                  <a:rPr lang="en-US" dirty="0">
                    <a:latin typeface="Times" pitchFamily="2" charset="0"/>
                  </a:rPr>
                  <a:t> - probability distribution of each word’s importance</a:t>
                </a:r>
              </a:p>
              <a:p>
                <a:pPr marL="0" indent="0">
                  <a:buNone/>
                </a:pPr>
                <a:r>
                  <a:rPr lang="en-AU" altLang="zh-CN" dirty="0"/>
                  <a:t>		</a:t>
                </a:r>
              </a:p>
              <a:p>
                <a:pPr marL="0" indent="0">
                  <a:buNone/>
                </a:pPr>
                <a:r>
                  <a:rPr lang="en-AU" altLang="zh-CN" dirty="0"/>
                  <a:t>		</a:t>
                </a:r>
                <a14:m>
                  <m:oMath xmlns:m="http://schemas.openxmlformats.org/officeDocument/2006/math">
                    <m:r>
                      <a:rPr lang="en-AU" altLang="zh-CN" i="1">
                        <a:latin typeface="Cambria Math" panose="02040503050406030204" pitchFamily="18" charset="0"/>
                      </a:rPr>
                      <m:t>𝑎</m:t>
                    </m:r>
                  </m:oMath>
                </a14:m>
                <a:r>
                  <a:rPr lang="en-US" dirty="0">
                    <a:latin typeface="Times" pitchFamily="2" charset="0"/>
                  </a:rPr>
                  <a:t> = softmax</a:t>
                </a:r>
                <a14:m>
                  <m:oMath xmlns:m="http://schemas.openxmlformats.org/officeDocument/2006/math">
                    <m:d>
                      <m:dPr>
                        <m:ctrlPr>
                          <a:rPr lang="en-AU" altLang="zh-CN" b="0" i="1" smtClean="0">
                            <a:latin typeface="Cambria Math" panose="02040503050406030204" pitchFamily="18" charset="0"/>
                          </a:rPr>
                        </m:ctrlPr>
                      </m:dPr>
                      <m:e>
                        <m:r>
                          <a:rPr lang="en-AU" altLang="zh-CN" i="1">
                            <a:latin typeface="Cambria Math" panose="02040503050406030204" pitchFamily="18" charset="0"/>
                          </a:rPr>
                          <m:t>𝑠𝑢𝑚</m:t>
                        </m:r>
                        <m:d>
                          <m:dPr>
                            <m:ctrlPr>
                              <a:rPr lang="en-AU" altLang="zh-CN" i="1">
                                <a:latin typeface="Cambria Math" panose="02040503050406030204" pitchFamily="18" charset="0"/>
                              </a:rPr>
                            </m:ctrlPr>
                          </m:dPr>
                          <m:e>
                            <m:sSubSup>
                              <m:sSubSupPr>
                                <m:ctrlPr>
                                  <a:rPr lang="en-AU" altLang="zh-CN" i="1">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𝐷</m:t>
                                </m:r>
                              </m:sup>
                            </m:sSubSup>
                            <m:r>
                              <a:rPr lang="en-US" i="1">
                                <a:latin typeface="Cambria Math" panose="02040503050406030204" pitchFamily="18" charset="0"/>
                                <a:ea typeface="Cambria Math" panose="02040503050406030204" pitchFamily="18" charset="0"/>
                              </a:rPr>
                              <m:t>⨀</m:t>
                            </m:r>
                            <m:sSubSup>
                              <m:sSubSupPr>
                                <m:ctrlPr>
                                  <a:rPr lang="en-AU" altLang="zh-CN" i="1">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𝐸</m:t>
                                </m:r>
                              </m:sup>
                            </m:sSubSup>
                          </m:e>
                        </m:d>
                      </m:e>
                    </m:d>
                  </m:oMath>
                </a14:m>
                <a:endParaRPr lang="en-US" dirty="0">
                  <a:latin typeface="Times" pitchFamily="2" charset="0"/>
                </a:endParaRPr>
              </a:p>
            </p:txBody>
          </p:sp>
        </mc:Choice>
        <mc:Fallback xmlns="">
          <p:sp>
            <p:nvSpPr>
              <p:cNvPr id="3" name="Content Placeholder 2">
                <a:extLst>
                  <a:ext uri="{FF2B5EF4-FFF2-40B4-BE49-F238E27FC236}">
                    <a16:creationId xmlns:a16="http://schemas.microsoft.com/office/drawing/2014/main" id="{C89AF0DE-9375-3074-BDD9-BDFA94DAC8D2}"/>
                  </a:ext>
                </a:extLst>
              </p:cNvPr>
              <p:cNvSpPr>
                <a:spLocks noGrp="1" noRot="1" noChangeAspect="1" noMove="1" noResize="1" noEditPoints="1" noAdjustHandles="1" noChangeArrowheads="1" noChangeShapeType="1" noTextEdit="1"/>
              </p:cNvSpPr>
              <p:nvPr>
                <p:ph idx="1"/>
              </p:nvPr>
            </p:nvSpPr>
            <p:spPr>
              <a:xfrm>
                <a:off x="5618388" y="1748612"/>
                <a:ext cx="6213021" cy="2079103"/>
              </a:xfrm>
              <a:blipFill>
                <a:blip r:embed="rId3"/>
                <a:stretch>
                  <a:fillRect l="-1837" t="-6061" b="-181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2A7465F-70B0-A7A8-C1AA-C49842CF23F1}"/>
              </a:ext>
            </a:extLst>
          </p:cNvPr>
          <p:cNvSpPr/>
          <p:nvPr/>
        </p:nvSpPr>
        <p:spPr>
          <a:xfrm>
            <a:off x="935399" y="490128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5" name="Rectangle 4">
            <a:extLst>
              <a:ext uri="{FF2B5EF4-FFF2-40B4-BE49-F238E27FC236}">
                <a16:creationId xmlns:a16="http://schemas.microsoft.com/office/drawing/2014/main" id="{58B247CF-B1D1-529B-705A-E5BCAA9176BB}"/>
              </a:ext>
            </a:extLst>
          </p:cNvPr>
          <p:cNvSpPr/>
          <p:nvPr/>
        </p:nvSpPr>
        <p:spPr>
          <a:xfrm>
            <a:off x="935399" y="4024653"/>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LSTM</a:t>
            </a:r>
          </a:p>
        </p:txBody>
      </p:sp>
      <p:cxnSp>
        <p:nvCxnSpPr>
          <p:cNvPr id="6" name="Straight Arrow Connector 5">
            <a:extLst>
              <a:ext uri="{FF2B5EF4-FFF2-40B4-BE49-F238E27FC236}">
                <a16:creationId xmlns:a16="http://schemas.microsoft.com/office/drawing/2014/main" id="{BB410C01-D116-F216-5246-3A4C163558AB}"/>
              </a:ext>
            </a:extLst>
          </p:cNvPr>
          <p:cNvCxnSpPr>
            <a:stCxn id="4" idx="0"/>
            <a:endCxn id="5" idx="2"/>
          </p:cNvCxnSpPr>
          <p:nvPr/>
        </p:nvCxnSpPr>
        <p:spPr>
          <a:xfrm flipV="1">
            <a:off x="1658413" y="4577546"/>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370F194-B9D3-7CD5-A00A-B4B7EC544DC2}"/>
              </a:ext>
            </a:extLst>
          </p:cNvPr>
          <p:cNvCxnSpPr/>
          <p:nvPr/>
        </p:nvCxnSpPr>
        <p:spPr>
          <a:xfrm flipV="1">
            <a:off x="1658413" y="5464876"/>
            <a:ext cx="0" cy="57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4721443-2CD7-D333-13EA-FEE95EEF86AF}"/>
              </a:ext>
            </a:extLst>
          </p:cNvPr>
          <p:cNvSpPr/>
          <p:nvPr/>
        </p:nvSpPr>
        <p:spPr>
          <a:xfrm>
            <a:off x="3336648" y="5028086"/>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10" name="Rectangle 9">
            <a:extLst>
              <a:ext uri="{FF2B5EF4-FFF2-40B4-BE49-F238E27FC236}">
                <a16:creationId xmlns:a16="http://schemas.microsoft.com/office/drawing/2014/main" id="{B1EF26CC-6A2C-F35C-8428-556AB1BC1BFD}"/>
              </a:ext>
            </a:extLst>
          </p:cNvPr>
          <p:cNvSpPr/>
          <p:nvPr/>
        </p:nvSpPr>
        <p:spPr>
          <a:xfrm>
            <a:off x="3336648" y="4151454"/>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LSTM</a:t>
            </a:r>
          </a:p>
        </p:txBody>
      </p:sp>
      <p:sp>
        <p:nvSpPr>
          <p:cNvPr id="11" name="Rectangle 10">
            <a:extLst>
              <a:ext uri="{FF2B5EF4-FFF2-40B4-BE49-F238E27FC236}">
                <a16:creationId xmlns:a16="http://schemas.microsoft.com/office/drawing/2014/main" id="{1A029F3D-B795-3B9F-95A5-EAE0E4AEF616}"/>
              </a:ext>
            </a:extLst>
          </p:cNvPr>
          <p:cNvSpPr/>
          <p:nvPr/>
        </p:nvSpPr>
        <p:spPr>
          <a:xfrm>
            <a:off x="3336648" y="2499271"/>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Affine</a:t>
            </a:r>
          </a:p>
        </p:txBody>
      </p:sp>
      <p:sp>
        <p:nvSpPr>
          <p:cNvPr id="12" name="Rectangle 11">
            <a:extLst>
              <a:ext uri="{FF2B5EF4-FFF2-40B4-BE49-F238E27FC236}">
                <a16:creationId xmlns:a16="http://schemas.microsoft.com/office/drawing/2014/main" id="{4D08E3B6-6949-3C15-56C5-F13B9D3C893D}"/>
              </a:ext>
            </a:extLst>
          </p:cNvPr>
          <p:cNvSpPr/>
          <p:nvPr/>
        </p:nvSpPr>
        <p:spPr>
          <a:xfrm>
            <a:off x="3336647" y="1709028"/>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13" name="Straight Arrow Connector 12">
            <a:extLst>
              <a:ext uri="{FF2B5EF4-FFF2-40B4-BE49-F238E27FC236}">
                <a16:creationId xmlns:a16="http://schemas.microsoft.com/office/drawing/2014/main" id="{FE937FBA-5B1C-820C-8525-025DFFD151F7}"/>
              </a:ext>
            </a:extLst>
          </p:cNvPr>
          <p:cNvCxnSpPr>
            <a:stCxn id="9" idx="0"/>
            <a:endCxn id="10" idx="2"/>
          </p:cNvCxnSpPr>
          <p:nvPr/>
        </p:nvCxnSpPr>
        <p:spPr>
          <a:xfrm flipV="1">
            <a:off x="4059662" y="4704347"/>
            <a:ext cx="0" cy="32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7AFA74-E792-9122-6622-FC2E0D73E3A3}"/>
              </a:ext>
            </a:extLst>
          </p:cNvPr>
          <p:cNvCxnSpPr>
            <a:cxnSpLocks/>
            <a:stCxn id="10" idx="0"/>
            <a:endCxn id="63" idx="2"/>
          </p:cNvCxnSpPr>
          <p:nvPr/>
        </p:nvCxnSpPr>
        <p:spPr>
          <a:xfrm flipV="1">
            <a:off x="4059662" y="3810942"/>
            <a:ext cx="19598" cy="340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DB2EA7-41D5-E79C-2976-45EE2B1F24A3}"/>
              </a:ext>
            </a:extLst>
          </p:cNvPr>
          <p:cNvCxnSpPr>
            <a:stCxn id="11" idx="0"/>
            <a:endCxn id="12" idx="2"/>
          </p:cNvCxnSpPr>
          <p:nvPr/>
        </p:nvCxnSpPr>
        <p:spPr>
          <a:xfrm flipH="1" flipV="1">
            <a:off x="4059661" y="2261921"/>
            <a:ext cx="1" cy="23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C2697C-D5E2-7656-E433-568B8A2DE3F3}"/>
              </a:ext>
            </a:extLst>
          </p:cNvPr>
          <p:cNvCxnSpPr>
            <a:cxnSpLocks/>
          </p:cNvCxnSpPr>
          <p:nvPr/>
        </p:nvCxnSpPr>
        <p:spPr>
          <a:xfrm flipV="1">
            <a:off x="4059661" y="1363817"/>
            <a:ext cx="0" cy="34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C78642-F99E-811D-2673-BECC8C671F3C}"/>
              </a:ext>
            </a:extLst>
          </p:cNvPr>
          <p:cNvCxnSpPr>
            <a:cxnSpLocks/>
          </p:cNvCxnSpPr>
          <p:nvPr/>
        </p:nvCxnSpPr>
        <p:spPr>
          <a:xfrm flipV="1">
            <a:off x="4059662" y="5601690"/>
            <a:ext cx="0" cy="452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A522407-0DFF-B6EA-518C-ED9EF87FE37B}"/>
              </a:ext>
            </a:extLst>
          </p:cNvPr>
          <p:cNvCxnSpPr>
            <a:cxnSpLocks/>
            <a:endCxn id="10" idx="1"/>
          </p:cNvCxnSpPr>
          <p:nvPr/>
        </p:nvCxnSpPr>
        <p:spPr>
          <a:xfrm>
            <a:off x="1658413" y="3827715"/>
            <a:ext cx="1678235" cy="600186"/>
          </a:xfrm>
          <a:prstGeom prst="bentConnector3">
            <a:avLst>
              <a:gd name="adj1" fmla="val 65567"/>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B44EFFF-66EE-23DE-4938-5152ED50168B}"/>
              </a:ext>
            </a:extLst>
          </p:cNvPr>
          <p:cNvSpPr txBox="1"/>
          <p:nvPr/>
        </p:nvSpPr>
        <p:spPr>
          <a:xfrm>
            <a:off x="2752781" y="4110595"/>
            <a:ext cx="381836" cy="369332"/>
          </a:xfrm>
          <a:prstGeom prst="rect">
            <a:avLst/>
          </a:prstGeom>
          <a:noFill/>
        </p:spPr>
        <p:txBody>
          <a:bodyPr wrap="none" rtlCol="0">
            <a:spAutoFit/>
          </a:bodyPr>
          <a:lstStyle/>
          <a:p>
            <a:r>
              <a:rPr lang="en-US" dirty="0" err="1"/>
              <a:t>h</a:t>
            </a:r>
            <a:r>
              <a:rPr lang="en-US" baseline="-25000" dirty="0" err="1"/>
              <a:t>T</a:t>
            </a:r>
            <a:endParaRPr lang="en-US" dirty="0"/>
          </a:p>
        </p:txBody>
      </p:sp>
      <p:sp>
        <p:nvSpPr>
          <p:cNvPr id="20" name="Frame 19">
            <a:extLst>
              <a:ext uri="{FF2B5EF4-FFF2-40B4-BE49-F238E27FC236}">
                <a16:creationId xmlns:a16="http://schemas.microsoft.com/office/drawing/2014/main" id="{2C31D5EA-7F03-E5BD-64D9-DA6BE700CB52}"/>
              </a:ext>
            </a:extLst>
          </p:cNvPr>
          <p:cNvSpPr/>
          <p:nvPr/>
        </p:nvSpPr>
        <p:spPr>
          <a:xfrm>
            <a:off x="703192" y="3680818"/>
            <a:ext cx="1910442" cy="2147209"/>
          </a:xfrm>
          <a:prstGeom prst="frame">
            <a:avLst>
              <a:gd name="adj1" fmla="val 1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3460709-AA8A-055E-693D-45E114FB492A}"/>
              </a:ext>
            </a:extLst>
          </p:cNvPr>
          <p:cNvSpPr/>
          <p:nvPr/>
        </p:nvSpPr>
        <p:spPr>
          <a:xfrm>
            <a:off x="3104439" y="2400300"/>
            <a:ext cx="2084923" cy="3427728"/>
          </a:xfrm>
          <a:prstGeom prst="frame">
            <a:avLst>
              <a:gd name="adj1" fmla="val 1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Elbow Connector 30">
            <a:extLst>
              <a:ext uri="{FF2B5EF4-FFF2-40B4-BE49-F238E27FC236}">
                <a16:creationId xmlns:a16="http://schemas.microsoft.com/office/drawing/2014/main" id="{CF962811-2C76-623C-377A-DC4D69D3FA54}"/>
              </a:ext>
            </a:extLst>
          </p:cNvPr>
          <p:cNvCxnSpPr>
            <a:cxnSpLocks/>
            <a:stCxn id="5" idx="0"/>
            <a:endCxn id="63" idx="1"/>
          </p:cNvCxnSpPr>
          <p:nvPr/>
        </p:nvCxnSpPr>
        <p:spPr>
          <a:xfrm rot="5400000" flipH="1" flipV="1">
            <a:off x="2262251" y="2930659"/>
            <a:ext cx="490157" cy="16978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63B4778-7394-0A3C-C57F-AB94D7BEF1AA}"/>
                  </a:ext>
                </a:extLst>
              </p:cNvPr>
              <p:cNvSpPr txBox="1"/>
              <p:nvPr/>
            </p:nvSpPr>
            <p:spPr>
              <a:xfrm>
                <a:off x="2182894" y="3132721"/>
                <a:ext cx="503664"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altLang="zh-CN" i="1" smtClean="0">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𝐷</m:t>
                          </m:r>
                        </m:sup>
                      </m:sSubSup>
                    </m:oMath>
                  </m:oMathPara>
                </a14:m>
                <a:endParaRPr lang="en-US" dirty="0"/>
              </a:p>
            </p:txBody>
          </p:sp>
        </mc:Choice>
        <mc:Fallback xmlns="">
          <p:sp>
            <p:nvSpPr>
              <p:cNvPr id="32" name="TextBox 31">
                <a:extLst>
                  <a:ext uri="{FF2B5EF4-FFF2-40B4-BE49-F238E27FC236}">
                    <a16:creationId xmlns:a16="http://schemas.microsoft.com/office/drawing/2014/main" id="{C63B4778-7394-0A3C-C57F-AB94D7BEF1AA}"/>
                  </a:ext>
                </a:extLst>
              </p:cNvPr>
              <p:cNvSpPr txBox="1">
                <a:spLocks noRot="1" noChangeAspect="1" noMove="1" noResize="1" noEditPoints="1" noAdjustHandles="1" noChangeArrowheads="1" noChangeShapeType="1" noTextEdit="1"/>
              </p:cNvSpPr>
              <p:nvPr/>
            </p:nvSpPr>
            <p:spPr>
              <a:xfrm>
                <a:off x="2182894" y="3132721"/>
                <a:ext cx="503664" cy="3712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A0E39F4-8CE7-D4FD-D81E-5FF6FE2C50B7}"/>
                  </a:ext>
                </a:extLst>
              </p:cNvPr>
              <p:cNvSpPr txBox="1"/>
              <p:nvPr/>
            </p:nvSpPr>
            <p:spPr>
              <a:xfrm>
                <a:off x="4105295" y="3803957"/>
                <a:ext cx="493277"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altLang="zh-CN" i="1" smtClean="0">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𝐸</m:t>
                          </m:r>
                        </m:sup>
                      </m:sSubSup>
                    </m:oMath>
                  </m:oMathPara>
                </a14:m>
                <a:endParaRPr lang="en-US" dirty="0"/>
              </a:p>
            </p:txBody>
          </p:sp>
        </mc:Choice>
        <mc:Fallback xmlns="">
          <p:sp>
            <p:nvSpPr>
              <p:cNvPr id="33" name="TextBox 32">
                <a:extLst>
                  <a:ext uri="{FF2B5EF4-FFF2-40B4-BE49-F238E27FC236}">
                    <a16:creationId xmlns:a16="http://schemas.microsoft.com/office/drawing/2014/main" id="{5A0E39F4-8CE7-D4FD-D81E-5FF6FE2C50B7}"/>
                  </a:ext>
                </a:extLst>
              </p:cNvPr>
              <p:cNvSpPr txBox="1">
                <a:spLocks noRot="1" noChangeAspect="1" noMove="1" noResize="1" noEditPoints="1" noAdjustHandles="1" noChangeArrowheads="1" noChangeShapeType="1" noTextEdit="1"/>
              </p:cNvSpPr>
              <p:nvPr/>
            </p:nvSpPr>
            <p:spPr>
              <a:xfrm>
                <a:off x="4105295" y="3803957"/>
                <a:ext cx="493277" cy="371255"/>
              </a:xfrm>
              <a:prstGeom prst="rect">
                <a:avLst/>
              </a:prstGeom>
              <a:blipFill>
                <a:blip r:embed="rId5"/>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2C1D78A-9DE9-56BE-A8E3-B60E06A5095D}"/>
              </a:ext>
            </a:extLst>
          </p:cNvPr>
          <p:cNvSpPr txBox="1"/>
          <p:nvPr/>
        </p:nvSpPr>
        <p:spPr>
          <a:xfrm>
            <a:off x="1120605" y="6014784"/>
            <a:ext cx="953787" cy="369332"/>
          </a:xfrm>
          <a:prstGeom prst="rect">
            <a:avLst/>
          </a:prstGeom>
          <a:noFill/>
        </p:spPr>
        <p:txBody>
          <a:bodyPr wrap="none" rtlCol="0">
            <a:spAutoFit/>
          </a:bodyPr>
          <a:lstStyle/>
          <a:p>
            <a:r>
              <a:rPr lang="en-US" dirty="0"/>
              <a:t>Encoder</a:t>
            </a:r>
          </a:p>
        </p:txBody>
      </p:sp>
      <p:sp>
        <p:nvSpPr>
          <p:cNvPr id="35" name="TextBox 34">
            <a:extLst>
              <a:ext uri="{FF2B5EF4-FFF2-40B4-BE49-F238E27FC236}">
                <a16:creationId xmlns:a16="http://schemas.microsoft.com/office/drawing/2014/main" id="{0EA3AC10-84FB-C8A2-C2F2-0BAD6CB312FF}"/>
              </a:ext>
            </a:extLst>
          </p:cNvPr>
          <p:cNvSpPr txBox="1"/>
          <p:nvPr/>
        </p:nvSpPr>
        <p:spPr>
          <a:xfrm>
            <a:off x="3570745" y="6012665"/>
            <a:ext cx="977832" cy="369332"/>
          </a:xfrm>
          <a:prstGeom prst="rect">
            <a:avLst/>
          </a:prstGeom>
          <a:noFill/>
        </p:spPr>
        <p:txBody>
          <a:bodyPr wrap="none" rtlCol="0">
            <a:spAutoFit/>
          </a:bodyPr>
          <a:lstStyle/>
          <a:p>
            <a:r>
              <a:rPr lang="en-US" dirty="0"/>
              <a:t>Decoder</a:t>
            </a:r>
          </a:p>
        </p:txBody>
      </p:sp>
      <p:sp>
        <p:nvSpPr>
          <p:cNvPr id="36" name="TextBox 35">
            <a:extLst>
              <a:ext uri="{FF2B5EF4-FFF2-40B4-BE49-F238E27FC236}">
                <a16:creationId xmlns:a16="http://schemas.microsoft.com/office/drawing/2014/main" id="{1A5EF9CC-B7C7-460A-A413-9223B7AB7744}"/>
              </a:ext>
            </a:extLst>
          </p:cNvPr>
          <p:cNvSpPr txBox="1"/>
          <p:nvPr/>
        </p:nvSpPr>
        <p:spPr>
          <a:xfrm>
            <a:off x="7395586" y="2879254"/>
            <a:ext cx="1632907"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Attention weight</a:t>
            </a:r>
          </a:p>
        </p:txBody>
      </p:sp>
      <p:grpSp>
        <p:nvGrpSpPr>
          <p:cNvPr id="62" name="Group 61">
            <a:extLst>
              <a:ext uri="{FF2B5EF4-FFF2-40B4-BE49-F238E27FC236}">
                <a16:creationId xmlns:a16="http://schemas.microsoft.com/office/drawing/2014/main" id="{1CD946EB-6B54-4213-7797-20273A482FD2}"/>
              </a:ext>
            </a:extLst>
          </p:cNvPr>
          <p:cNvGrpSpPr/>
          <p:nvPr/>
        </p:nvGrpSpPr>
        <p:grpSpPr>
          <a:xfrm>
            <a:off x="9244404" y="3868348"/>
            <a:ext cx="2035484" cy="1529248"/>
            <a:chOff x="7589947" y="3766267"/>
            <a:chExt cx="2035484" cy="1529248"/>
          </a:xfrm>
        </p:grpSpPr>
        <p:sp>
          <p:nvSpPr>
            <p:cNvPr id="37" name="Left Brace 36">
              <a:extLst>
                <a:ext uri="{FF2B5EF4-FFF2-40B4-BE49-F238E27FC236}">
                  <a16:creationId xmlns:a16="http://schemas.microsoft.com/office/drawing/2014/main" id="{A40F4B69-B7C7-8AF7-E014-A51915B261EC}"/>
                </a:ext>
              </a:extLst>
            </p:cNvPr>
            <p:cNvSpPr/>
            <p:nvPr/>
          </p:nvSpPr>
          <p:spPr>
            <a:xfrm rot="16200000">
              <a:off x="8499009" y="2857205"/>
              <a:ext cx="204985" cy="202311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49CC440-3042-FA25-63D2-1C6DAA54C82A}"/>
                </a:ext>
              </a:extLst>
            </p:cNvPr>
            <p:cNvSpPr txBox="1"/>
            <p:nvPr/>
          </p:nvSpPr>
          <p:spPr>
            <a:xfrm>
              <a:off x="7824364" y="4095186"/>
              <a:ext cx="1801067" cy="1200329"/>
            </a:xfrm>
            <a:prstGeom prst="rect">
              <a:avLst/>
            </a:prstGeom>
            <a:noFill/>
          </p:spPr>
          <p:txBody>
            <a:bodyPr wrap="square" rtlCol="0">
              <a:spAutoFit/>
            </a:bodyPr>
            <a:lstStyle/>
            <a:p>
              <a:r>
                <a:rPr lang="en-US" dirty="0"/>
                <a:t>e.g. vector similarity, here we use dot product</a:t>
              </a:r>
            </a:p>
          </p:txBody>
        </p:sp>
      </p:grpSp>
      <p:sp>
        <p:nvSpPr>
          <p:cNvPr id="39" name="TextBox 38">
            <a:extLst>
              <a:ext uri="{FF2B5EF4-FFF2-40B4-BE49-F238E27FC236}">
                <a16:creationId xmlns:a16="http://schemas.microsoft.com/office/drawing/2014/main" id="{694138F0-029F-24C1-73A7-DAE6090DA2E2}"/>
              </a:ext>
            </a:extLst>
          </p:cNvPr>
          <p:cNvSpPr txBox="1"/>
          <p:nvPr/>
        </p:nvSpPr>
        <p:spPr>
          <a:xfrm>
            <a:off x="6573890" y="1314539"/>
            <a:ext cx="1632907"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Weight sum</a:t>
            </a:r>
          </a:p>
        </p:txBody>
      </p:sp>
      <p:sp>
        <p:nvSpPr>
          <p:cNvPr id="63" name="Rectangle 62">
            <a:extLst>
              <a:ext uri="{FF2B5EF4-FFF2-40B4-BE49-F238E27FC236}">
                <a16:creationId xmlns:a16="http://schemas.microsoft.com/office/drawing/2014/main" id="{96A65704-385D-1862-E313-4549B46C39AD}"/>
              </a:ext>
            </a:extLst>
          </p:cNvPr>
          <p:cNvSpPr/>
          <p:nvPr/>
        </p:nvSpPr>
        <p:spPr>
          <a:xfrm>
            <a:off x="3356246" y="3258049"/>
            <a:ext cx="1446028" cy="5528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sp>
        <p:nvSpPr>
          <p:cNvPr id="67" name="Striped Right Arrow 66">
            <a:extLst>
              <a:ext uri="{FF2B5EF4-FFF2-40B4-BE49-F238E27FC236}">
                <a16:creationId xmlns:a16="http://schemas.microsoft.com/office/drawing/2014/main" id="{B345E643-1078-7BAA-8BF8-824927116171}"/>
              </a:ext>
            </a:extLst>
          </p:cNvPr>
          <p:cNvSpPr/>
          <p:nvPr/>
        </p:nvSpPr>
        <p:spPr>
          <a:xfrm rot="2122503">
            <a:off x="4824385" y="3792188"/>
            <a:ext cx="932656" cy="133017"/>
          </a:xfrm>
          <a:prstGeom prst="strip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341407C-A98F-C527-F867-5CE605082395}"/>
              </a:ext>
            </a:extLst>
          </p:cNvPr>
          <p:cNvGrpSpPr/>
          <p:nvPr/>
        </p:nvGrpSpPr>
        <p:grpSpPr>
          <a:xfrm>
            <a:off x="5505690" y="3352366"/>
            <a:ext cx="2188823" cy="2928008"/>
            <a:chOff x="5560813" y="3379904"/>
            <a:chExt cx="2188823" cy="2928008"/>
          </a:xfrm>
        </p:grpSpPr>
        <p:sp>
          <p:nvSpPr>
            <p:cNvPr id="40" name="Rectangle 39">
              <a:extLst>
                <a:ext uri="{FF2B5EF4-FFF2-40B4-BE49-F238E27FC236}">
                  <a16:creationId xmlns:a16="http://schemas.microsoft.com/office/drawing/2014/main" id="{AF7D0ED7-0168-0323-BEFC-016AF64BF9CC}"/>
                </a:ext>
              </a:extLst>
            </p:cNvPr>
            <p:cNvSpPr/>
            <p:nvPr/>
          </p:nvSpPr>
          <p:spPr>
            <a:xfrm>
              <a:off x="6303608" y="4887515"/>
              <a:ext cx="1446028" cy="5528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 Weight</a:t>
              </a:r>
            </a:p>
          </p:txBody>
        </p:sp>
        <p:sp>
          <p:nvSpPr>
            <p:cNvPr id="41" name="Rectangle 40">
              <a:extLst>
                <a:ext uri="{FF2B5EF4-FFF2-40B4-BE49-F238E27FC236}">
                  <a16:creationId xmlns:a16="http://schemas.microsoft.com/office/drawing/2014/main" id="{9F856DCE-D58E-D1A0-757B-E40C61DE1BFF}"/>
                </a:ext>
              </a:extLst>
            </p:cNvPr>
            <p:cNvSpPr/>
            <p:nvPr/>
          </p:nvSpPr>
          <p:spPr>
            <a:xfrm>
              <a:off x="6303608" y="3848737"/>
              <a:ext cx="1446028" cy="5528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 Sum</a:t>
              </a:r>
            </a:p>
          </p:txBody>
        </p:sp>
        <p:cxnSp>
          <p:nvCxnSpPr>
            <p:cNvPr id="43" name="Straight Arrow Connector 42">
              <a:extLst>
                <a:ext uri="{FF2B5EF4-FFF2-40B4-BE49-F238E27FC236}">
                  <a16:creationId xmlns:a16="http://schemas.microsoft.com/office/drawing/2014/main" id="{F857BDB9-613C-02D5-65CA-69F627729625}"/>
                </a:ext>
              </a:extLst>
            </p:cNvPr>
            <p:cNvCxnSpPr>
              <a:endCxn id="40" idx="2"/>
            </p:cNvCxnSpPr>
            <p:nvPr/>
          </p:nvCxnSpPr>
          <p:spPr>
            <a:xfrm flipV="1">
              <a:off x="7026622" y="5440408"/>
              <a:ext cx="0" cy="49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FF68594-AFA4-4D5A-6EC9-6BA677EE6A9A}"/>
                </a:ext>
              </a:extLst>
            </p:cNvPr>
            <p:cNvCxnSpPr>
              <a:cxnSpLocks/>
              <a:stCxn id="40" idx="0"/>
              <a:endCxn id="41" idx="2"/>
            </p:cNvCxnSpPr>
            <p:nvPr/>
          </p:nvCxnSpPr>
          <p:spPr>
            <a:xfrm flipV="1">
              <a:off x="7026622" y="4401630"/>
              <a:ext cx="0" cy="48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867427D-138C-8206-3DC8-302C4FFBF57F}"/>
                </a:ext>
              </a:extLst>
            </p:cNvPr>
            <p:cNvCxnSpPr>
              <a:cxnSpLocks/>
              <a:stCxn id="41" idx="0"/>
            </p:cNvCxnSpPr>
            <p:nvPr/>
          </p:nvCxnSpPr>
          <p:spPr>
            <a:xfrm flipV="1">
              <a:off x="7026622" y="3379904"/>
              <a:ext cx="0" cy="468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57482BE-7C6E-EF19-1752-4DC875EF7ACC}"/>
                </a:ext>
              </a:extLst>
            </p:cNvPr>
            <p:cNvCxnSpPr>
              <a:stCxn id="41" idx="1"/>
              <a:endCxn id="40" idx="1"/>
            </p:cNvCxnSpPr>
            <p:nvPr/>
          </p:nvCxnSpPr>
          <p:spPr>
            <a:xfrm rot="10800000" flipV="1">
              <a:off x="6303608" y="4125184"/>
              <a:ext cx="12700" cy="1038778"/>
            </a:xfrm>
            <a:prstGeom prst="bent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8E80CAA-A0AE-3D86-74E1-DB7593954297}"/>
                </a:ext>
              </a:extLst>
            </p:cNvPr>
            <p:cNvCxnSpPr>
              <a:cxnSpLocks/>
            </p:cNvCxnSpPr>
            <p:nvPr/>
          </p:nvCxnSpPr>
          <p:spPr>
            <a:xfrm>
              <a:off x="5630768" y="4600371"/>
              <a:ext cx="502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7E56BA6-9A65-236A-2DF8-427475F189B9}"/>
                    </a:ext>
                  </a:extLst>
                </p:cNvPr>
                <p:cNvSpPr txBox="1"/>
                <p:nvPr/>
              </p:nvSpPr>
              <p:spPr>
                <a:xfrm>
                  <a:off x="7026622" y="4460652"/>
                  <a:ext cx="3714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altLang="zh-CN" b="0" i="1" smtClean="0">
                            <a:latin typeface="Cambria Math" panose="02040503050406030204" pitchFamily="18" charset="0"/>
                          </a:rPr>
                          <m:t>𝑎</m:t>
                        </m:r>
                      </m:oMath>
                    </m:oMathPara>
                  </a14:m>
                  <a:endParaRPr lang="en-US" dirty="0"/>
                </a:p>
              </p:txBody>
            </p:sp>
          </mc:Choice>
          <mc:Fallback xmlns="">
            <p:sp>
              <p:nvSpPr>
                <p:cNvPr id="57" name="TextBox 56">
                  <a:extLst>
                    <a:ext uri="{FF2B5EF4-FFF2-40B4-BE49-F238E27FC236}">
                      <a16:creationId xmlns:a16="http://schemas.microsoft.com/office/drawing/2014/main" id="{E7E56BA6-9A65-236A-2DF8-427475F189B9}"/>
                    </a:ext>
                  </a:extLst>
                </p:cNvPr>
                <p:cNvSpPr txBox="1">
                  <a:spLocks noRot="1" noChangeAspect="1" noMove="1" noResize="1" noEditPoints="1" noAdjustHandles="1" noChangeArrowheads="1" noChangeShapeType="1" noTextEdit="1"/>
                </p:cNvSpPr>
                <p:nvPr/>
              </p:nvSpPr>
              <p:spPr>
                <a:xfrm>
                  <a:off x="7026622" y="4460652"/>
                  <a:ext cx="37144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6388712-C100-AA29-AB97-F34F6F1FF9AA}"/>
                    </a:ext>
                  </a:extLst>
                </p:cNvPr>
                <p:cNvSpPr txBox="1"/>
                <p:nvPr/>
              </p:nvSpPr>
              <p:spPr>
                <a:xfrm>
                  <a:off x="5560813" y="4267880"/>
                  <a:ext cx="503664"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altLang="zh-CN" i="1" smtClean="0">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𝐷</m:t>
                            </m:r>
                          </m:sup>
                        </m:sSubSup>
                      </m:oMath>
                    </m:oMathPara>
                  </a14:m>
                  <a:endParaRPr lang="en-US" dirty="0"/>
                </a:p>
              </p:txBody>
            </p:sp>
          </mc:Choice>
          <mc:Fallback xmlns="">
            <p:sp>
              <p:nvSpPr>
                <p:cNvPr id="58" name="TextBox 57">
                  <a:extLst>
                    <a:ext uri="{FF2B5EF4-FFF2-40B4-BE49-F238E27FC236}">
                      <a16:creationId xmlns:a16="http://schemas.microsoft.com/office/drawing/2014/main" id="{B6388712-C100-AA29-AB97-F34F6F1FF9AA}"/>
                    </a:ext>
                  </a:extLst>
                </p:cNvPr>
                <p:cNvSpPr txBox="1">
                  <a:spLocks noRot="1" noChangeAspect="1" noMove="1" noResize="1" noEditPoints="1" noAdjustHandles="1" noChangeArrowheads="1" noChangeShapeType="1" noTextEdit="1"/>
                </p:cNvSpPr>
                <p:nvPr/>
              </p:nvSpPr>
              <p:spPr>
                <a:xfrm>
                  <a:off x="5560813" y="4267880"/>
                  <a:ext cx="503664" cy="3712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3087FE-6853-1D88-735F-423B8CA7381D}"/>
                    </a:ext>
                  </a:extLst>
                </p:cNvPr>
                <p:cNvSpPr txBox="1"/>
                <p:nvPr/>
              </p:nvSpPr>
              <p:spPr>
                <a:xfrm>
                  <a:off x="7026622" y="5566704"/>
                  <a:ext cx="493277"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altLang="zh-CN" i="1" smtClean="0">
                                <a:latin typeface="Cambria Math" panose="02040503050406030204" pitchFamily="18" charset="0"/>
                              </a:rPr>
                            </m:ctrlPr>
                          </m:sSubSupPr>
                          <m:e>
                            <m:r>
                              <a:rPr lang="en-AU" altLang="zh-CN" i="1">
                                <a:latin typeface="Cambria Math" panose="02040503050406030204" pitchFamily="18" charset="0"/>
                              </a:rPr>
                              <m:t>h</m:t>
                            </m:r>
                          </m:e>
                          <m:sub>
                            <m:r>
                              <a:rPr lang="en-AU" altLang="zh-CN" i="1">
                                <a:latin typeface="Cambria Math" panose="02040503050406030204" pitchFamily="18" charset="0"/>
                              </a:rPr>
                              <m:t>𝑡</m:t>
                            </m:r>
                          </m:sub>
                          <m:sup>
                            <m:r>
                              <a:rPr lang="en-AU" altLang="zh-CN" i="1">
                                <a:latin typeface="Cambria Math" panose="02040503050406030204" pitchFamily="18" charset="0"/>
                              </a:rPr>
                              <m:t>𝐸</m:t>
                            </m:r>
                          </m:sup>
                        </m:sSubSup>
                      </m:oMath>
                    </m:oMathPara>
                  </a14:m>
                  <a:endParaRPr lang="en-US" dirty="0"/>
                </a:p>
              </p:txBody>
            </p:sp>
          </mc:Choice>
          <mc:Fallback xmlns="">
            <p:sp>
              <p:nvSpPr>
                <p:cNvPr id="59" name="TextBox 58">
                  <a:extLst>
                    <a:ext uri="{FF2B5EF4-FFF2-40B4-BE49-F238E27FC236}">
                      <a16:creationId xmlns:a16="http://schemas.microsoft.com/office/drawing/2014/main" id="{2A3087FE-6853-1D88-735F-423B8CA7381D}"/>
                    </a:ext>
                  </a:extLst>
                </p:cNvPr>
                <p:cNvSpPr txBox="1">
                  <a:spLocks noRot="1" noChangeAspect="1" noMove="1" noResize="1" noEditPoints="1" noAdjustHandles="1" noChangeArrowheads="1" noChangeShapeType="1" noTextEdit="1"/>
                </p:cNvSpPr>
                <p:nvPr/>
              </p:nvSpPr>
              <p:spPr>
                <a:xfrm>
                  <a:off x="7026622" y="5566704"/>
                  <a:ext cx="493277" cy="371255"/>
                </a:xfrm>
                <a:prstGeom prst="rect">
                  <a:avLst/>
                </a:prstGeom>
                <a:blipFill>
                  <a:blip r:embed="rId8"/>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C5EE040B-AB32-8F49-7D67-390CB88F26AA}"/>
                </a:ext>
              </a:extLst>
            </p:cNvPr>
            <p:cNvSpPr txBox="1"/>
            <p:nvPr/>
          </p:nvSpPr>
          <p:spPr>
            <a:xfrm>
              <a:off x="7003726" y="3483923"/>
              <a:ext cx="282450" cy="369332"/>
            </a:xfrm>
            <a:prstGeom prst="rect">
              <a:avLst/>
            </a:prstGeom>
            <a:noFill/>
          </p:spPr>
          <p:txBody>
            <a:bodyPr wrap="none" rtlCol="0">
              <a:spAutoFit/>
            </a:bodyPr>
            <a:lstStyle/>
            <a:p>
              <a:r>
                <a:rPr lang="en-US" dirty="0"/>
                <a:t>c</a:t>
              </a:r>
            </a:p>
          </p:txBody>
        </p:sp>
        <p:sp>
          <p:nvSpPr>
            <p:cNvPr id="68" name="TextBox 67">
              <a:extLst>
                <a:ext uri="{FF2B5EF4-FFF2-40B4-BE49-F238E27FC236}">
                  <a16:creationId xmlns:a16="http://schemas.microsoft.com/office/drawing/2014/main" id="{5C6B861F-0934-3904-BD8C-32F8D28C711C}"/>
                </a:ext>
              </a:extLst>
            </p:cNvPr>
            <p:cNvSpPr txBox="1"/>
            <p:nvPr/>
          </p:nvSpPr>
          <p:spPr>
            <a:xfrm>
              <a:off x="6533847" y="5938580"/>
              <a:ext cx="1068626" cy="369332"/>
            </a:xfrm>
            <a:prstGeom prst="rect">
              <a:avLst/>
            </a:prstGeom>
            <a:noFill/>
          </p:spPr>
          <p:txBody>
            <a:bodyPr wrap="none" rtlCol="0">
              <a:spAutoFit/>
            </a:bodyPr>
            <a:lstStyle/>
            <a:p>
              <a:r>
                <a:rPr lang="en-US" dirty="0"/>
                <a:t>Attention</a:t>
              </a:r>
            </a:p>
          </p:txBody>
        </p:sp>
      </p:grpSp>
      <p:cxnSp>
        <p:nvCxnSpPr>
          <p:cNvPr id="71" name="Straight Arrow Connector 70">
            <a:extLst>
              <a:ext uri="{FF2B5EF4-FFF2-40B4-BE49-F238E27FC236}">
                <a16:creationId xmlns:a16="http://schemas.microsoft.com/office/drawing/2014/main" id="{301B9EAC-B2F0-31CB-C40C-80623977A000}"/>
              </a:ext>
            </a:extLst>
          </p:cNvPr>
          <p:cNvCxnSpPr>
            <a:cxnSpLocks/>
            <a:stCxn id="63" idx="0"/>
            <a:endCxn id="11" idx="2"/>
          </p:cNvCxnSpPr>
          <p:nvPr/>
        </p:nvCxnSpPr>
        <p:spPr>
          <a:xfrm flipH="1" flipV="1">
            <a:off x="4059662" y="3052164"/>
            <a:ext cx="19598" cy="20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C89E30F3-90FD-3D89-9835-6B49D72CA90E}"/>
              </a:ext>
            </a:extLst>
          </p:cNvPr>
          <p:cNvCxnSpPr>
            <a:cxnSpLocks/>
            <a:stCxn id="10" idx="3"/>
            <a:endCxn id="11" idx="3"/>
          </p:cNvCxnSpPr>
          <p:nvPr/>
        </p:nvCxnSpPr>
        <p:spPr>
          <a:xfrm flipV="1">
            <a:off x="4782676" y="2775718"/>
            <a:ext cx="12700" cy="1652183"/>
          </a:xfrm>
          <a:prstGeom prst="bentConnector3">
            <a:avLst>
              <a:gd name="adj1" fmla="val 189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523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9860-ACD2-D4FC-E3B0-5AFAF23F9C98}"/>
              </a:ext>
            </a:extLst>
          </p:cNvPr>
          <p:cNvSpPr>
            <a:spLocks noGrp="1"/>
          </p:cNvSpPr>
          <p:nvPr>
            <p:ph type="title"/>
          </p:nvPr>
        </p:nvSpPr>
        <p:spPr>
          <a:xfrm>
            <a:off x="838200" y="500062"/>
            <a:ext cx="10515600" cy="1325563"/>
          </a:xfrm>
        </p:spPr>
        <p:txBody>
          <a:bodyPr/>
          <a:lstStyle/>
          <a:p>
            <a:r>
              <a:rPr lang="en-US" dirty="0"/>
              <a:t>Example. Google Neural Machine Translation</a:t>
            </a:r>
          </a:p>
        </p:txBody>
      </p:sp>
      <p:pic>
        <p:nvPicPr>
          <p:cNvPr id="5" name="Picture 4">
            <a:extLst>
              <a:ext uri="{FF2B5EF4-FFF2-40B4-BE49-F238E27FC236}">
                <a16:creationId xmlns:a16="http://schemas.microsoft.com/office/drawing/2014/main" id="{C0DEB9F8-D622-5B0D-54D6-85CFC6C7ED90}"/>
              </a:ext>
            </a:extLst>
          </p:cNvPr>
          <p:cNvPicPr>
            <a:picLocks noChangeAspect="1"/>
          </p:cNvPicPr>
          <p:nvPr/>
        </p:nvPicPr>
        <p:blipFill>
          <a:blip r:embed="rId3"/>
          <a:stretch>
            <a:fillRect/>
          </a:stretch>
        </p:blipFill>
        <p:spPr>
          <a:xfrm>
            <a:off x="1101090" y="1825625"/>
            <a:ext cx="8728710" cy="4473674"/>
          </a:xfrm>
          <a:prstGeom prst="rect">
            <a:avLst/>
          </a:prstGeom>
        </p:spPr>
      </p:pic>
      <p:sp>
        <p:nvSpPr>
          <p:cNvPr id="3" name="TextBox 2">
            <a:extLst>
              <a:ext uri="{FF2B5EF4-FFF2-40B4-BE49-F238E27FC236}">
                <a16:creationId xmlns:a16="http://schemas.microsoft.com/office/drawing/2014/main" id="{2985B014-60A8-BA9C-9377-455F1ADE2BBA}"/>
              </a:ext>
            </a:extLst>
          </p:cNvPr>
          <p:cNvSpPr txBox="1"/>
          <p:nvPr/>
        </p:nvSpPr>
        <p:spPr>
          <a:xfrm>
            <a:off x="1764402" y="6475221"/>
            <a:ext cx="10427598" cy="276999"/>
          </a:xfrm>
          <a:prstGeom prst="rect">
            <a:avLst/>
          </a:prstGeom>
          <a:noFill/>
        </p:spPr>
        <p:txBody>
          <a:bodyPr wrap="none" rtlCol="0">
            <a:spAutoFit/>
          </a:bodyPr>
          <a:lstStyle/>
          <a:p>
            <a:r>
              <a:rPr lang="en-US" sz="1200" i="1" dirty="0">
                <a:solidFill>
                  <a:schemeClr val="bg1">
                    <a:lumMod val="75000"/>
                  </a:schemeClr>
                </a:solidFill>
                <a:latin typeface="Times" pitchFamily="2" charset="0"/>
              </a:rPr>
              <a:t> Wu, </a:t>
            </a:r>
            <a:r>
              <a:rPr lang="en-US" sz="1200" i="1" dirty="0" err="1">
                <a:solidFill>
                  <a:schemeClr val="bg1">
                    <a:lumMod val="75000"/>
                  </a:schemeClr>
                </a:solidFill>
                <a:latin typeface="Times" pitchFamily="2" charset="0"/>
              </a:rPr>
              <a:t>Yonghui</a:t>
            </a:r>
            <a:r>
              <a:rPr lang="en-US" sz="1200" i="1" dirty="0">
                <a:solidFill>
                  <a:schemeClr val="bg1">
                    <a:lumMod val="75000"/>
                  </a:schemeClr>
                </a:solidFill>
                <a:latin typeface="Times" pitchFamily="2" charset="0"/>
              </a:rPr>
              <a:t>, et al. Google's neural machine translation </a:t>
            </a:r>
            <a:r>
              <a:rPr lang="en-US" sz="1200" i="1" dirty="0" err="1">
                <a:solidFill>
                  <a:schemeClr val="bg1">
                    <a:lumMod val="75000"/>
                  </a:schemeClr>
                </a:solidFill>
                <a:latin typeface="Times" pitchFamily="2" charset="0"/>
              </a:rPr>
              <a:t>system:Bridging</a:t>
            </a:r>
            <a:r>
              <a:rPr lang="en-US" sz="1200" i="1" dirty="0">
                <a:solidFill>
                  <a:schemeClr val="bg1">
                    <a:lumMod val="75000"/>
                  </a:schemeClr>
                </a:solidFill>
                <a:latin typeface="Times" pitchFamily="2" charset="0"/>
              </a:rPr>
              <a:t> the gap between human and machine translation[J]. </a:t>
            </a:r>
            <a:r>
              <a:rPr lang="en-US" sz="1200" i="1" dirty="0" err="1">
                <a:solidFill>
                  <a:schemeClr val="bg1">
                    <a:lumMod val="75000"/>
                  </a:schemeClr>
                </a:solidFill>
                <a:latin typeface="Times" pitchFamily="2" charset="0"/>
              </a:rPr>
              <a:t>arXiv</a:t>
            </a:r>
            <a:r>
              <a:rPr lang="en-US" sz="1200" i="1" dirty="0">
                <a:solidFill>
                  <a:schemeClr val="bg1">
                    <a:lumMod val="75000"/>
                  </a:schemeClr>
                </a:solidFill>
                <a:latin typeface="Times" pitchFamily="2" charset="0"/>
              </a:rPr>
              <a:t> preprint arXiv:1609.08144, 2016.</a:t>
            </a:r>
          </a:p>
        </p:txBody>
      </p:sp>
    </p:spTree>
    <p:extLst>
      <p:ext uri="{BB962C8B-B14F-4D97-AF65-F5344CB8AC3E}">
        <p14:creationId xmlns:p14="http://schemas.microsoft.com/office/powerpoint/2010/main" val="660867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0" y="1074441"/>
            <a:ext cx="12192001" cy="2847533"/>
            <a:chOff x="-1" y="704365"/>
            <a:chExt cx="12192001" cy="2847533"/>
          </a:xfrm>
        </p:grpSpPr>
        <p:pic>
          <p:nvPicPr>
            <p:cNvPr id="22" name="Picture 21">
              <a:extLst>
                <a:ext uri="{FF2B5EF4-FFF2-40B4-BE49-F238E27FC236}">
                  <a16:creationId xmlns:a16="http://schemas.microsoft.com/office/drawing/2014/main" id="{1A5D3183-297A-A14E-9917-936DB1B10C02}"/>
                </a:ext>
              </a:extLst>
            </p:cNvPr>
            <p:cNvPicPr>
              <a:picLocks noChangeAspect="1"/>
            </p:cNvPicPr>
            <p:nvPr/>
          </p:nvPicPr>
          <p:blipFill rotWithShape="1">
            <a:blip r:embed="rId2"/>
            <a:srcRect l="9727" r="13507"/>
            <a:stretch/>
          </p:blipFill>
          <p:spPr>
            <a:xfrm>
              <a:off x="-1" y="1340251"/>
              <a:ext cx="12192001" cy="2205813"/>
            </a:xfrm>
            <a:prstGeom prst="rect">
              <a:avLst/>
            </a:prstGeom>
          </p:spPr>
        </p:pic>
        <p:sp>
          <p:nvSpPr>
            <p:cNvPr id="23" name="Rectangle 22">
              <a:extLst>
                <a:ext uri="{FF2B5EF4-FFF2-40B4-BE49-F238E27FC236}">
                  <a16:creationId xmlns:a16="http://schemas.microsoft.com/office/drawing/2014/main" id="{1CC66C84-C0BE-404F-B473-57DF416E7348}"/>
                </a:ext>
              </a:extLst>
            </p:cNvPr>
            <p:cNvSpPr/>
            <p:nvPr/>
          </p:nvSpPr>
          <p:spPr>
            <a:xfrm>
              <a:off x="-1" y="704365"/>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664C8-3C46-8F45-8BF9-B14C7FA24472}"/>
                </a:ext>
              </a:extLst>
            </p:cNvPr>
            <p:cNvSpPr/>
            <p:nvPr/>
          </p:nvSpPr>
          <p:spPr>
            <a:xfrm>
              <a:off x="0" y="1340251"/>
              <a:ext cx="12192000" cy="2205813"/>
            </a:xfrm>
            <a:prstGeom prst="rect">
              <a:avLst/>
            </a:prstGeom>
            <a:gradFill flip="none" rotWithShape="1">
              <a:gsLst>
                <a:gs pos="0">
                  <a:schemeClr val="accent1">
                    <a:lumMod val="5000"/>
                    <a:lumOff val="95000"/>
                    <a:alpha val="10000"/>
                  </a:schemeClr>
                </a:gs>
                <a:gs pos="63000">
                  <a:schemeClr val="tx1">
                    <a:alpha val="20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lum bright="100000" contrast="100000"/>
              <a:extLst>
                <a:ext uri="{96DAC541-7B7A-43D3-8B79-37D633B846F1}">
                  <asvg:svgBlip xmlns:asvg="http://schemas.microsoft.com/office/drawing/2016/SVG/main" r:embed="rId4"/>
                </a:ext>
              </a:extLst>
            </a:blip>
            <a:srcRect b="23443"/>
            <a:stretch/>
          </p:blipFill>
          <p:spPr>
            <a:xfrm>
              <a:off x="-1" y="2705231"/>
              <a:ext cx="12192000" cy="846667"/>
            </a:xfrm>
            <a:prstGeom prst="rect">
              <a:avLst/>
            </a:prstGeom>
          </p:spPr>
        </p:pic>
      </p:grpSp>
      <p:sp>
        <p:nvSpPr>
          <p:cNvPr id="2" name="Rectangle 1">
            <a:extLst>
              <a:ext uri="{FF2B5EF4-FFF2-40B4-BE49-F238E27FC236}">
                <a16:creationId xmlns:a16="http://schemas.microsoft.com/office/drawing/2014/main" id="{8821C962-6229-22E8-036C-1B554F6CBE60}"/>
              </a:ext>
            </a:extLst>
          </p:cNvPr>
          <p:cNvSpPr/>
          <p:nvPr/>
        </p:nvSpPr>
        <p:spPr>
          <a:xfrm>
            <a:off x="1043480" y="2639640"/>
            <a:ext cx="3962944" cy="646331"/>
          </a:xfrm>
          <a:prstGeom prst="rect">
            <a:avLst/>
          </a:prstGeom>
        </p:spPr>
        <p:txBody>
          <a:bodyPr wrap="none">
            <a:spAutoFit/>
          </a:bodyPr>
          <a:lstStyle/>
          <a:p>
            <a:r>
              <a:rPr lang="en-US" sz="3600" b="1" dirty="0">
                <a:solidFill>
                  <a:schemeClr val="bg1"/>
                </a:solidFill>
                <a:latin typeface="Titillium Web" pitchFamily="2" charset="77"/>
              </a:rPr>
              <a:t>Code – Notebook 2</a:t>
            </a:r>
            <a:endParaRPr lang="en-US" sz="3600" dirty="0">
              <a:solidFill>
                <a:schemeClr val="bg1"/>
              </a:solidFill>
              <a:latin typeface="Titillium Web" pitchFamily="2" charset="77"/>
            </a:endParaRPr>
          </a:p>
        </p:txBody>
      </p:sp>
    </p:spTree>
    <p:extLst>
      <p:ext uri="{BB962C8B-B14F-4D97-AF65-F5344CB8AC3E}">
        <p14:creationId xmlns:p14="http://schemas.microsoft.com/office/powerpoint/2010/main" val="148598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635F2-0085-4A47-A891-A8AC7FAD88F8}"/>
              </a:ext>
            </a:extLst>
          </p:cNvPr>
          <p:cNvPicPr>
            <a:picLocks noChangeAspect="1"/>
          </p:cNvPicPr>
          <p:nvPr/>
        </p:nvPicPr>
        <p:blipFill rotWithShape="1">
          <a:blip r:embed="rId2"/>
          <a:srcRect l="2697" r="20110"/>
          <a:stretch/>
        </p:blipFill>
        <p:spPr>
          <a:xfrm>
            <a:off x="0" y="1716614"/>
            <a:ext cx="12192000" cy="2193637"/>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37</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14025"/>
            <a:ext cx="12231962" cy="2889910"/>
            <a:chOff x="-497017" y="667633"/>
            <a:chExt cx="12231962" cy="2889910"/>
          </a:xfrm>
        </p:grpSpPr>
        <p:sp>
          <p:nvSpPr>
            <p:cNvPr id="23" name="Rectangle 22">
              <a:extLst>
                <a:ext uri="{FF2B5EF4-FFF2-40B4-BE49-F238E27FC236}">
                  <a16:creationId xmlns:a16="http://schemas.microsoft.com/office/drawing/2014/main" id="{1CC66C84-C0BE-404F-B473-57DF416E7348}"/>
                </a:ext>
              </a:extLst>
            </p:cNvPr>
            <p:cNvSpPr/>
            <p:nvPr/>
          </p:nvSpPr>
          <p:spPr>
            <a:xfrm>
              <a:off x="-497017" y="667633"/>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664C8-3C46-8F45-8BF9-B14C7FA24472}"/>
                </a:ext>
              </a:extLst>
            </p:cNvPr>
            <p:cNvSpPr/>
            <p:nvPr/>
          </p:nvSpPr>
          <p:spPr>
            <a:xfrm>
              <a:off x="-497016" y="1351730"/>
              <a:ext cx="12192000" cy="2205813"/>
            </a:xfrm>
            <a:prstGeom prst="rect">
              <a:avLst/>
            </a:prstGeom>
            <a:gradFill flip="none" rotWithShape="1">
              <a:gsLst>
                <a:gs pos="0">
                  <a:schemeClr val="accent1">
                    <a:lumMod val="0"/>
                    <a:lumOff val="100000"/>
                    <a:alpha val="0"/>
                  </a:schemeClr>
                </a:gs>
                <a:gs pos="68000">
                  <a:schemeClr val="tx1">
                    <a:alpha val="41544"/>
                    <a:lumMod val="59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alphaModFix/>
              <a:lum bright="100000" contrast="100000"/>
              <a:extLst>
                <a:ext uri="{96DAC541-7B7A-43D3-8B79-37D633B846F1}">
                  <asvg:svgBlip xmlns:asvg="http://schemas.microsoft.com/office/drawing/2016/SVG/main" r:embed="rId4"/>
                </a:ext>
              </a:extLst>
            </a:blip>
            <a:srcRect b="23443"/>
            <a:stretch/>
          </p:blipFill>
          <p:spPr>
            <a:xfrm>
              <a:off x="-457055" y="2683086"/>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1043480" y="2639640"/>
            <a:ext cx="2901756" cy="646331"/>
          </a:xfrm>
          <a:prstGeom prst="rect">
            <a:avLst/>
          </a:prstGeom>
        </p:spPr>
        <p:txBody>
          <a:bodyPr wrap="none">
            <a:spAutoFit/>
          </a:bodyPr>
          <a:lstStyle/>
          <a:p>
            <a:r>
              <a:rPr lang="en-US" sz="3600" b="1" dirty="0">
                <a:solidFill>
                  <a:schemeClr val="bg1"/>
                </a:solidFill>
                <a:latin typeface="Titillium Web" pitchFamily="2" charset="77"/>
              </a:rPr>
              <a:t>Transformers</a:t>
            </a:r>
            <a:endParaRPr lang="en-US" sz="3600" dirty="0">
              <a:solidFill>
                <a:schemeClr val="bg1"/>
              </a:solidFill>
              <a:latin typeface="Titillium Web" pitchFamily="2" charset="77"/>
            </a:endParaRPr>
          </a:p>
        </p:txBody>
      </p:sp>
      <p:sp>
        <p:nvSpPr>
          <p:cNvPr id="2" name="TextBox 1">
            <a:extLst>
              <a:ext uri="{FF2B5EF4-FFF2-40B4-BE49-F238E27FC236}">
                <a16:creationId xmlns:a16="http://schemas.microsoft.com/office/drawing/2014/main" id="{AEF1CE8A-87AC-FA95-1A49-0081EAA42493}"/>
              </a:ext>
            </a:extLst>
          </p:cNvPr>
          <p:cNvSpPr txBox="1"/>
          <p:nvPr/>
        </p:nvSpPr>
        <p:spPr>
          <a:xfrm>
            <a:off x="1529255" y="4272455"/>
            <a:ext cx="1614160"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Transformer</a:t>
            </a:r>
          </a:p>
          <a:p>
            <a:pPr marL="285750" indent="-285750">
              <a:buFont typeface="Courier New" panose="02070309020205020404" pitchFamily="49" charset="0"/>
              <a:buChar char="o"/>
            </a:pPr>
            <a:r>
              <a:rPr lang="en-US" dirty="0"/>
              <a:t>GPT</a:t>
            </a:r>
          </a:p>
          <a:p>
            <a:pPr marL="285750" indent="-285750">
              <a:buFont typeface="Courier New" panose="02070309020205020404" pitchFamily="49" charset="0"/>
              <a:buChar char="o"/>
            </a:pPr>
            <a:r>
              <a:rPr lang="en-US" dirty="0"/>
              <a:t>Bert</a:t>
            </a:r>
          </a:p>
        </p:txBody>
      </p:sp>
    </p:spTree>
    <p:extLst>
      <p:ext uri="{BB962C8B-B14F-4D97-AF65-F5344CB8AC3E}">
        <p14:creationId xmlns:p14="http://schemas.microsoft.com/office/powerpoint/2010/main" val="289310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D690-CC91-104F-E29C-7F0A402DB916}"/>
              </a:ext>
            </a:extLst>
          </p:cNvPr>
          <p:cNvSpPr>
            <a:spLocks noGrp="1"/>
          </p:cNvSpPr>
          <p:nvPr>
            <p:ph type="title"/>
          </p:nvPr>
        </p:nvSpPr>
        <p:spPr>
          <a:xfrm>
            <a:off x="838200" y="832919"/>
            <a:ext cx="10515600" cy="857769"/>
          </a:xfrm>
        </p:spPr>
        <p:txBody>
          <a:bodyPr/>
          <a:lstStyle/>
          <a:p>
            <a:r>
              <a:rPr lang="en-US" dirty="0"/>
              <a:t>Transformer – Attention without RNN</a:t>
            </a:r>
          </a:p>
        </p:txBody>
      </p:sp>
      <p:sp>
        <p:nvSpPr>
          <p:cNvPr id="3" name="Content Placeholder 2">
            <a:extLst>
              <a:ext uri="{FF2B5EF4-FFF2-40B4-BE49-F238E27FC236}">
                <a16:creationId xmlns:a16="http://schemas.microsoft.com/office/drawing/2014/main" id="{49CBE75C-3503-3807-D846-400C7EBAB47C}"/>
              </a:ext>
            </a:extLst>
          </p:cNvPr>
          <p:cNvSpPr>
            <a:spLocks noGrp="1"/>
          </p:cNvSpPr>
          <p:nvPr>
            <p:ph idx="1"/>
          </p:nvPr>
        </p:nvSpPr>
        <p:spPr>
          <a:xfrm>
            <a:off x="8172450" y="1825625"/>
            <a:ext cx="3181350" cy="2826385"/>
          </a:xfrm>
        </p:spPr>
        <p:txBody>
          <a:bodyPr/>
          <a:lstStyle/>
          <a:p>
            <a:r>
              <a:rPr lang="en-US" dirty="0"/>
              <a:t>Self-attention instead of LSTM layer</a:t>
            </a:r>
          </a:p>
          <a:p>
            <a:r>
              <a:rPr lang="en-US" dirty="0"/>
              <a:t>Multi-head attention</a:t>
            </a:r>
          </a:p>
        </p:txBody>
      </p:sp>
      <p:sp>
        <p:nvSpPr>
          <p:cNvPr id="4" name="Rectangle 3">
            <a:extLst>
              <a:ext uri="{FF2B5EF4-FFF2-40B4-BE49-F238E27FC236}">
                <a16:creationId xmlns:a16="http://schemas.microsoft.com/office/drawing/2014/main" id="{3E2E912C-20E1-FF5B-7C7C-A448184860ED}"/>
              </a:ext>
            </a:extLst>
          </p:cNvPr>
          <p:cNvSpPr/>
          <p:nvPr/>
        </p:nvSpPr>
        <p:spPr>
          <a:xfrm>
            <a:off x="932951" y="5065074"/>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5" name="Rectangle 4">
            <a:extLst>
              <a:ext uri="{FF2B5EF4-FFF2-40B4-BE49-F238E27FC236}">
                <a16:creationId xmlns:a16="http://schemas.microsoft.com/office/drawing/2014/main" id="{D9C2F52B-D88B-E6D4-30A5-95718FB408A2}"/>
              </a:ext>
            </a:extLst>
          </p:cNvPr>
          <p:cNvSpPr/>
          <p:nvPr/>
        </p:nvSpPr>
        <p:spPr>
          <a:xfrm>
            <a:off x="932951" y="4215617"/>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cxnSp>
        <p:nvCxnSpPr>
          <p:cNvPr id="6" name="Straight Arrow Connector 5">
            <a:extLst>
              <a:ext uri="{FF2B5EF4-FFF2-40B4-BE49-F238E27FC236}">
                <a16:creationId xmlns:a16="http://schemas.microsoft.com/office/drawing/2014/main" id="{048E4D9D-0D43-254C-0FEB-1C92EB260565}"/>
              </a:ext>
            </a:extLst>
          </p:cNvPr>
          <p:cNvCxnSpPr>
            <a:stCxn id="4" idx="0"/>
            <a:endCxn id="5" idx="2"/>
          </p:cNvCxnSpPr>
          <p:nvPr/>
        </p:nvCxnSpPr>
        <p:spPr>
          <a:xfrm flipV="1">
            <a:off x="1655965" y="4768510"/>
            <a:ext cx="0" cy="296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19BD79-072B-52BB-6645-636F44412A63}"/>
              </a:ext>
            </a:extLst>
          </p:cNvPr>
          <p:cNvCxnSpPr>
            <a:cxnSpLocks/>
            <a:endCxn id="4" idx="2"/>
          </p:cNvCxnSpPr>
          <p:nvPr/>
        </p:nvCxnSpPr>
        <p:spPr>
          <a:xfrm flipH="1" flipV="1">
            <a:off x="1655965" y="5617967"/>
            <a:ext cx="16652" cy="696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455FAF-D3D7-EBF4-3113-1A391BC35430}"/>
              </a:ext>
            </a:extLst>
          </p:cNvPr>
          <p:cNvSpPr/>
          <p:nvPr/>
        </p:nvSpPr>
        <p:spPr>
          <a:xfrm>
            <a:off x="3376909" y="5038441"/>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Embedding</a:t>
            </a:r>
          </a:p>
        </p:txBody>
      </p:sp>
      <p:sp>
        <p:nvSpPr>
          <p:cNvPr id="9" name="Rectangle 8">
            <a:extLst>
              <a:ext uri="{FF2B5EF4-FFF2-40B4-BE49-F238E27FC236}">
                <a16:creationId xmlns:a16="http://schemas.microsoft.com/office/drawing/2014/main" id="{613CC2D6-5BF3-ECC8-317A-187F0940F23A}"/>
              </a:ext>
            </a:extLst>
          </p:cNvPr>
          <p:cNvSpPr/>
          <p:nvPr/>
        </p:nvSpPr>
        <p:spPr>
          <a:xfrm>
            <a:off x="3370768" y="426529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sp>
        <p:nvSpPr>
          <p:cNvPr id="10" name="Rectangle 9">
            <a:extLst>
              <a:ext uri="{FF2B5EF4-FFF2-40B4-BE49-F238E27FC236}">
                <a16:creationId xmlns:a16="http://schemas.microsoft.com/office/drawing/2014/main" id="{74853B3E-1E82-4524-F976-B37E3C6665D2}"/>
              </a:ext>
            </a:extLst>
          </p:cNvPr>
          <p:cNvSpPr/>
          <p:nvPr/>
        </p:nvSpPr>
        <p:spPr>
          <a:xfrm>
            <a:off x="3370768" y="187532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Affine</a:t>
            </a:r>
          </a:p>
        </p:txBody>
      </p:sp>
      <p:sp>
        <p:nvSpPr>
          <p:cNvPr id="11" name="Rectangle 10">
            <a:extLst>
              <a:ext uri="{FF2B5EF4-FFF2-40B4-BE49-F238E27FC236}">
                <a16:creationId xmlns:a16="http://schemas.microsoft.com/office/drawing/2014/main" id="{20E4A8AF-0578-24A7-E747-2C17D71685EB}"/>
              </a:ext>
            </a:extLst>
          </p:cNvPr>
          <p:cNvSpPr/>
          <p:nvPr/>
        </p:nvSpPr>
        <p:spPr>
          <a:xfrm>
            <a:off x="5785212" y="187532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r>
              <a:rPr lang="en-US" dirty="0"/>
              <a:t> with Loss</a:t>
            </a:r>
          </a:p>
        </p:txBody>
      </p:sp>
      <p:cxnSp>
        <p:nvCxnSpPr>
          <p:cNvPr id="12" name="Straight Arrow Connector 11">
            <a:extLst>
              <a:ext uri="{FF2B5EF4-FFF2-40B4-BE49-F238E27FC236}">
                <a16:creationId xmlns:a16="http://schemas.microsoft.com/office/drawing/2014/main" id="{6236E301-D72C-4E85-D00F-0ED925DA5912}"/>
              </a:ext>
            </a:extLst>
          </p:cNvPr>
          <p:cNvCxnSpPr>
            <a:stCxn id="8" idx="0"/>
            <a:endCxn id="9" idx="2"/>
          </p:cNvCxnSpPr>
          <p:nvPr/>
        </p:nvCxnSpPr>
        <p:spPr>
          <a:xfrm flipH="1" flipV="1">
            <a:off x="4093782" y="4818188"/>
            <a:ext cx="6141" cy="22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96479A-819F-EB7F-6D38-10F011DAE8DC}"/>
              </a:ext>
            </a:extLst>
          </p:cNvPr>
          <p:cNvCxnSpPr>
            <a:cxnSpLocks/>
            <a:stCxn id="9" idx="0"/>
            <a:endCxn id="26" idx="2"/>
          </p:cNvCxnSpPr>
          <p:nvPr/>
        </p:nvCxnSpPr>
        <p:spPr>
          <a:xfrm flipV="1">
            <a:off x="4093782" y="4055398"/>
            <a:ext cx="0" cy="20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A10066-F07B-3C22-DE3B-97272840698C}"/>
              </a:ext>
            </a:extLst>
          </p:cNvPr>
          <p:cNvCxnSpPr>
            <a:cxnSpLocks/>
            <a:stCxn id="10" idx="3"/>
            <a:endCxn id="11" idx="1"/>
          </p:cNvCxnSpPr>
          <p:nvPr/>
        </p:nvCxnSpPr>
        <p:spPr>
          <a:xfrm>
            <a:off x="4816796" y="2151772"/>
            <a:ext cx="968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E42A65-CEFA-D7D1-5E2B-E0BD470F7E7A}"/>
              </a:ext>
            </a:extLst>
          </p:cNvPr>
          <p:cNvCxnSpPr>
            <a:cxnSpLocks/>
            <a:stCxn id="11" idx="2"/>
          </p:cNvCxnSpPr>
          <p:nvPr/>
        </p:nvCxnSpPr>
        <p:spPr>
          <a:xfrm>
            <a:off x="6508226" y="2428218"/>
            <a:ext cx="0" cy="452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3FDB89-9FDF-5381-414E-FEE5EFC310AD}"/>
              </a:ext>
            </a:extLst>
          </p:cNvPr>
          <p:cNvCxnSpPr>
            <a:cxnSpLocks/>
          </p:cNvCxnSpPr>
          <p:nvPr/>
        </p:nvCxnSpPr>
        <p:spPr>
          <a:xfrm flipV="1">
            <a:off x="4059662" y="5601690"/>
            <a:ext cx="0" cy="452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rame 18">
            <a:extLst>
              <a:ext uri="{FF2B5EF4-FFF2-40B4-BE49-F238E27FC236}">
                <a16:creationId xmlns:a16="http://schemas.microsoft.com/office/drawing/2014/main" id="{313EC2EB-6C0A-D254-AFA6-8E459CBCEBE7}"/>
              </a:ext>
            </a:extLst>
          </p:cNvPr>
          <p:cNvSpPr/>
          <p:nvPr/>
        </p:nvSpPr>
        <p:spPr>
          <a:xfrm>
            <a:off x="409359" y="2891790"/>
            <a:ext cx="2343371" cy="3053411"/>
          </a:xfrm>
          <a:prstGeom prst="frame">
            <a:avLst>
              <a:gd name="adj1" fmla="val 181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5E5379E-EE6C-98D1-2E62-730454689C39}"/>
              </a:ext>
            </a:extLst>
          </p:cNvPr>
          <p:cNvSpPr/>
          <p:nvPr/>
        </p:nvSpPr>
        <p:spPr>
          <a:xfrm>
            <a:off x="3104439" y="1711399"/>
            <a:ext cx="4364594" cy="4116629"/>
          </a:xfrm>
          <a:prstGeom prst="frame">
            <a:avLst>
              <a:gd name="adj1" fmla="val 983"/>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Elbow Connector 20">
            <a:extLst>
              <a:ext uri="{FF2B5EF4-FFF2-40B4-BE49-F238E27FC236}">
                <a16:creationId xmlns:a16="http://schemas.microsoft.com/office/drawing/2014/main" id="{09A3FF58-04AD-EF62-9A97-33581E8D8F7D}"/>
              </a:ext>
            </a:extLst>
          </p:cNvPr>
          <p:cNvCxnSpPr>
            <a:cxnSpLocks/>
            <a:stCxn id="35" idx="3"/>
            <a:endCxn id="26" idx="1"/>
          </p:cNvCxnSpPr>
          <p:nvPr/>
        </p:nvCxnSpPr>
        <p:spPr>
          <a:xfrm>
            <a:off x="2375787" y="3542055"/>
            <a:ext cx="994981" cy="2368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BCC388-D3EB-CF7B-52D8-B1F965DB9A6F}"/>
              </a:ext>
            </a:extLst>
          </p:cNvPr>
          <p:cNvSpPr txBox="1"/>
          <p:nvPr/>
        </p:nvSpPr>
        <p:spPr>
          <a:xfrm>
            <a:off x="1120605" y="6014784"/>
            <a:ext cx="953787" cy="369332"/>
          </a:xfrm>
          <a:prstGeom prst="rect">
            <a:avLst/>
          </a:prstGeom>
          <a:noFill/>
        </p:spPr>
        <p:txBody>
          <a:bodyPr wrap="none" rtlCol="0">
            <a:spAutoFit/>
          </a:bodyPr>
          <a:lstStyle/>
          <a:p>
            <a:r>
              <a:rPr lang="en-US" dirty="0"/>
              <a:t>Encoder</a:t>
            </a:r>
          </a:p>
        </p:txBody>
      </p:sp>
      <p:sp>
        <p:nvSpPr>
          <p:cNvPr id="25" name="TextBox 24">
            <a:extLst>
              <a:ext uri="{FF2B5EF4-FFF2-40B4-BE49-F238E27FC236}">
                <a16:creationId xmlns:a16="http://schemas.microsoft.com/office/drawing/2014/main" id="{6251E8C9-E049-0AF7-A04D-D00BE9169B42}"/>
              </a:ext>
            </a:extLst>
          </p:cNvPr>
          <p:cNvSpPr txBox="1"/>
          <p:nvPr/>
        </p:nvSpPr>
        <p:spPr>
          <a:xfrm>
            <a:off x="3570745" y="6012665"/>
            <a:ext cx="977832" cy="369332"/>
          </a:xfrm>
          <a:prstGeom prst="rect">
            <a:avLst/>
          </a:prstGeom>
          <a:noFill/>
        </p:spPr>
        <p:txBody>
          <a:bodyPr wrap="none" rtlCol="0">
            <a:spAutoFit/>
          </a:bodyPr>
          <a:lstStyle/>
          <a:p>
            <a:r>
              <a:rPr lang="en-US" dirty="0"/>
              <a:t>Decoder</a:t>
            </a:r>
          </a:p>
        </p:txBody>
      </p:sp>
      <p:sp>
        <p:nvSpPr>
          <p:cNvPr id="26" name="Rectangle 25">
            <a:extLst>
              <a:ext uri="{FF2B5EF4-FFF2-40B4-BE49-F238E27FC236}">
                <a16:creationId xmlns:a16="http://schemas.microsoft.com/office/drawing/2014/main" id="{0AE787B1-0310-4B39-730E-80C0D7930A33}"/>
              </a:ext>
            </a:extLst>
          </p:cNvPr>
          <p:cNvSpPr/>
          <p:nvPr/>
        </p:nvSpPr>
        <p:spPr>
          <a:xfrm>
            <a:off x="3370768" y="3502505"/>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cxnSp>
        <p:nvCxnSpPr>
          <p:cNvPr id="27" name="Straight Arrow Connector 26">
            <a:extLst>
              <a:ext uri="{FF2B5EF4-FFF2-40B4-BE49-F238E27FC236}">
                <a16:creationId xmlns:a16="http://schemas.microsoft.com/office/drawing/2014/main" id="{A213BF33-4D78-A81E-CCBC-06707C6E1442}"/>
              </a:ext>
            </a:extLst>
          </p:cNvPr>
          <p:cNvCxnSpPr>
            <a:cxnSpLocks/>
            <a:stCxn id="64" idx="0"/>
            <a:endCxn id="10" idx="2"/>
          </p:cNvCxnSpPr>
          <p:nvPr/>
        </p:nvCxnSpPr>
        <p:spPr>
          <a:xfrm flipV="1">
            <a:off x="4093782" y="2428218"/>
            <a:ext cx="0" cy="244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36CEB8E-C502-B60C-8F96-1E3FE1C9CE8B}"/>
              </a:ext>
            </a:extLst>
          </p:cNvPr>
          <p:cNvSpPr/>
          <p:nvPr/>
        </p:nvSpPr>
        <p:spPr>
          <a:xfrm>
            <a:off x="929759" y="3265608"/>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Forward</a:t>
            </a:r>
          </a:p>
        </p:txBody>
      </p:sp>
      <p:cxnSp>
        <p:nvCxnSpPr>
          <p:cNvPr id="47" name="Straight Arrow Connector 46">
            <a:extLst>
              <a:ext uri="{FF2B5EF4-FFF2-40B4-BE49-F238E27FC236}">
                <a16:creationId xmlns:a16="http://schemas.microsoft.com/office/drawing/2014/main" id="{1FB92C91-B172-13CF-74E9-765CADF93116}"/>
              </a:ext>
            </a:extLst>
          </p:cNvPr>
          <p:cNvCxnSpPr>
            <a:cxnSpLocks/>
            <a:stCxn id="5" idx="0"/>
            <a:endCxn id="35" idx="2"/>
          </p:cNvCxnSpPr>
          <p:nvPr/>
        </p:nvCxnSpPr>
        <p:spPr>
          <a:xfrm flipH="1" flipV="1">
            <a:off x="1652773" y="3818501"/>
            <a:ext cx="3192" cy="39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46088D2-2B49-0413-8956-FCE9158B383E}"/>
              </a:ext>
            </a:extLst>
          </p:cNvPr>
          <p:cNvSpPr/>
          <p:nvPr/>
        </p:nvSpPr>
        <p:spPr>
          <a:xfrm>
            <a:off x="3370768" y="2673166"/>
            <a:ext cx="1446028" cy="55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Forward</a:t>
            </a:r>
          </a:p>
        </p:txBody>
      </p:sp>
      <p:cxnSp>
        <p:nvCxnSpPr>
          <p:cNvPr id="72" name="Straight Arrow Connector 71">
            <a:extLst>
              <a:ext uri="{FF2B5EF4-FFF2-40B4-BE49-F238E27FC236}">
                <a16:creationId xmlns:a16="http://schemas.microsoft.com/office/drawing/2014/main" id="{A82F60D3-0A10-0A9F-8059-32634555277D}"/>
              </a:ext>
            </a:extLst>
          </p:cNvPr>
          <p:cNvCxnSpPr>
            <a:cxnSpLocks/>
            <a:stCxn id="26" idx="0"/>
            <a:endCxn id="64" idx="2"/>
          </p:cNvCxnSpPr>
          <p:nvPr/>
        </p:nvCxnSpPr>
        <p:spPr>
          <a:xfrm flipV="1">
            <a:off x="4093782" y="3226059"/>
            <a:ext cx="0" cy="276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2EBC37B-12C1-6559-2950-2B4A88A2AF96}"/>
              </a:ext>
            </a:extLst>
          </p:cNvPr>
          <p:cNvSpPr txBox="1"/>
          <p:nvPr/>
        </p:nvSpPr>
        <p:spPr>
          <a:xfrm>
            <a:off x="6248618" y="2852950"/>
            <a:ext cx="583814" cy="369332"/>
          </a:xfrm>
          <a:prstGeom prst="rect">
            <a:avLst/>
          </a:prstGeom>
          <a:noFill/>
        </p:spPr>
        <p:txBody>
          <a:bodyPr wrap="none" rtlCol="0">
            <a:spAutoFit/>
          </a:bodyPr>
          <a:lstStyle/>
          <a:p>
            <a:r>
              <a:rPr lang="en-US" dirty="0"/>
              <a:t>Loss</a:t>
            </a:r>
          </a:p>
        </p:txBody>
      </p:sp>
      <p:sp>
        <p:nvSpPr>
          <p:cNvPr id="85" name="Frame 84">
            <a:extLst>
              <a:ext uri="{FF2B5EF4-FFF2-40B4-BE49-F238E27FC236}">
                <a16:creationId xmlns:a16="http://schemas.microsoft.com/office/drawing/2014/main" id="{4E42472D-C5E7-BCB4-3D44-01240CEB5A31}"/>
              </a:ext>
            </a:extLst>
          </p:cNvPr>
          <p:cNvSpPr/>
          <p:nvPr/>
        </p:nvSpPr>
        <p:spPr>
          <a:xfrm>
            <a:off x="675688" y="3131820"/>
            <a:ext cx="1873229" cy="1863671"/>
          </a:xfrm>
          <a:prstGeom prst="frame">
            <a:avLst>
              <a:gd name="adj1" fmla="val 18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Frame 85">
            <a:extLst>
              <a:ext uri="{FF2B5EF4-FFF2-40B4-BE49-F238E27FC236}">
                <a16:creationId xmlns:a16="http://schemas.microsoft.com/office/drawing/2014/main" id="{34B8E68D-5FF7-C054-DBA3-40FA3BB9EF55}"/>
              </a:ext>
            </a:extLst>
          </p:cNvPr>
          <p:cNvSpPr/>
          <p:nvPr/>
        </p:nvSpPr>
        <p:spPr>
          <a:xfrm>
            <a:off x="3188969" y="2550692"/>
            <a:ext cx="1873229" cy="2444794"/>
          </a:xfrm>
          <a:prstGeom prst="frame">
            <a:avLst>
              <a:gd name="adj1" fmla="val 1816"/>
            </a:avLst>
          </a:prstGeom>
          <a:solidFill>
            <a:schemeClr val="accent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372D2F60-3037-BD6B-2322-315A485820F5}"/>
              </a:ext>
            </a:extLst>
          </p:cNvPr>
          <p:cNvSpPr txBox="1"/>
          <p:nvPr/>
        </p:nvSpPr>
        <p:spPr>
          <a:xfrm>
            <a:off x="8273695" y="5627296"/>
            <a:ext cx="1800045" cy="369332"/>
          </a:xfrm>
          <a:prstGeom prst="rect">
            <a:avLst/>
          </a:prstGeom>
          <a:noFill/>
          <a:ln w="25400">
            <a:solidFill>
              <a:schemeClr val="accent2"/>
            </a:solidFill>
          </a:ln>
        </p:spPr>
        <p:txBody>
          <a:bodyPr wrap="none" rtlCol="0">
            <a:spAutoFit/>
          </a:bodyPr>
          <a:lstStyle/>
          <a:p>
            <a:r>
              <a:rPr lang="en-US" dirty="0"/>
              <a:t>Depth repetition </a:t>
            </a:r>
          </a:p>
        </p:txBody>
      </p:sp>
    </p:spTree>
    <p:extLst>
      <p:ext uri="{BB962C8B-B14F-4D97-AF65-F5344CB8AC3E}">
        <p14:creationId xmlns:p14="http://schemas.microsoft.com/office/powerpoint/2010/main" val="67860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D979-1E44-8540-F200-3E7F3D5EAB2C}"/>
              </a:ext>
            </a:extLst>
          </p:cNvPr>
          <p:cNvSpPr>
            <a:spLocks noGrp="1"/>
          </p:cNvSpPr>
          <p:nvPr>
            <p:ph type="title"/>
          </p:nvPr>
        </p:nvSpPr>
        <p:spPr>
          <a:xfrm>
            <a:off x="838200" y="681037"/>
            <a:ext cx="10515600" cy="1009651"/>
          </a:xfrm>
        </p:spPr>
        <p:txBody>
          <a:bodyPr/>
          <a:lstStyle/>
          <a:p>
            <a:r>
              <a:rPr lang="en-US" dirty="0"/>
              <a:t>Bert – NLP Model Based on Fine Tuning!</a:t>
            </a:r>
          </a:p>
        </p:txBody>
      </p:sp>
      <p:sp>
        <p:nvSpPr>
          <p:cNvPr id="3" name="Content Placeholder 2">
            <a:extLst>
              <a:ext uri="{FF2B5EF4-FFF2-40B4-BE49-F238E27FC236}">
                <a16:creationId xmlns:a16="http://schemas.microsoft.com/office/drawing/2014/main" id="{9C24A050-E49E-834A-E730-EB12840E4F72}"/>
              </a:ext>
            </a:extLst>
          </p:cNvPr>
          <p:cNvSpPr>
            <a:spLocks noGrp="1"/>
          </p:cNvSpPr>
          <p:nvPr>
            <p:ph idx="1"/>
          </p:nvPr>
        </p:nvSpPr>
        <p:spPr>
          <a:xfrm>
            <a:off x="838200" y="2860676"/>
            <a:ext cx="10515600" cy="3127375"/>
          </a:xfrm>
        </p:spPr>
        <p:txBody>
          <a:bodyPr/>
          <a:lstStyle/>
          <a:p>
            <a:r>
              <a:rPr lang="en-US" dirty="0"/>
              <a:t>Pre-trained model has extracted enough features</a:t>
            </a:r>
          </a:p>
          <a:p>
            <a:r>
              <a:rPr lang="en-US" dirty="0"/>
              <a:t>Only need to replace output layer for a new task</a:t>
            </a:r>
          </a:p>
          <a:p>
            <a:r>
              <a:rPr lang="en-US" dirty="0"/>
              <a:t>Original models in the paper: </a:t>
            </a:r>
          </a:p>
          <a:p>
            <a:pPr lvl="1"/>
            <a:r>
              <a:rPr lang="en-US" dirty="0"/>
              <a:t>Base: 12 (transformer encoder) blocks, hidden size = 768, 12 heads, 110M parameters</a:t>
            </a:r>
          </a:p>
          <a:p>
            <a:pPr lvl="1"/>
            <a:r>
              <a:rPr lang="en-US" dirty="0"/>
              <a:t>Large: 24 blocks, hidden size = 1024, 16 heads, 340M parameters</a:t>
            </a:r>
          </a:p>
          <a:p>
            <a:pPr lvl="1"/>
            <a:r>
              <a:rPr lang="en-US" dirty="0"/>
              <a:t>Trained on more than 3B words (whole Wikipedia and some books)</a:t>
            </a:r>
          </a:p>
        </p:txBody>
      </p:sp>
      <p:sp>
        <p:nvSpPr>
          <p:cNvPr id="4" name="Title 1">
            <a:extLst>
              <a:ext uri="{FF2B5EF4-FFF2-40B4-BE49-F238E27FC236}">
                <a16:creationId xmlns:a16="http://schemas.microsoft.com/office/drawing/2014/main" id="{226038F1-B857-4AB9-8216-3BF6BC42D602}"/>
              </a:ext>
            </a:extLst>
          </p:cNvPr>
          <p:cNvSpPr txBox="1">
            <a:spLocks/>
          </p:cNvSpPr>
          <p:nvPr/>
        </p:nvSpPr>
        <p:spPr>
          <a:xfrm>
            <a:off x="838200" y="1690688"/>
            <a:ext cx="10515600"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Bert – transformer without decoder</a:t>
            </a:r>
          </a:p>
        </p:txBody>
      </p:sp>
    </p:spTree>
    <p:extLst>
      <p:ext uri="{BB962C8B-B14F-4D97-AF65-F5344CB8AC3E}">
        <p14:creationId xmlns:p14="http://schemas.microsoft.com/office/powerpoint/2010/main" val="139064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635F2-0085-4A47-A891-A8AC7FAD88F8}"/>
              </a:ext>
            </a:extLst>
          </p:cNvPr>
          <p:cNvPicPr>
            <a:picLocks noChangeAspect="1"/>
          </p:cNvPicPr>
          <p:nvPr/>
        </p:nvPicPr>
        <p:blipFill rotWithShape="1">
          <a:blip r:embed="rId2"/>
          <a:srcRect l="2697" r="20110"/>
          <a:stretch/>
        </p:blipFill>
        <p:spPr>
          <a:xfrm>
            <a:off x="0" y="1716614"/>
            <a:ext cx="12192000" cy="2193637"/>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4</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14025"/>
            <a:ext cx="12231962" cy="2889910"/>
            <a:chOff x="-497017" y="667633"/>
            <a:chExt cx="12231962" cy="2889910"/>
          </a:xfrm>
        </p:grpSpPr>
        <p:sp>
          <p:nvSpPr>
            <p:cNvPr id="23" name="Rectangle 22">
              <a:extLst>
                <a:ext uri="{FF2B5EF4-FFF2-40B4-BE49-F238E27FC236}">
                  <a16:creationId xmlns:a16="http://schemas.microsoft.com/office/drawing/2014/main" id="{1CC66C84-C0BE-404F-B473-57DF416E7348}"/>
                </a:ext>
              </a:extLst>
            </p:cNvPr>
            <p:cNvSpPr/>
            <p:nvPr/>
          </p:nvSpPr>
          <p:spPr>
            <a:xfrm>
              <a:off x="-497017" y="667633"/>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664C8-3C46-8F45-8BF9-B14C7FA24472}"/>
                </a:ext>
              </a:extLst>
            </p:cNvPr>
            <p:cNvSpPr/>
            <p:nvPr/>
          </p:nvSpPr>
          <p:spPr>
            <a:xfrm>
              <a:off x="-497016" y="1351730"/>
              <a:ext cx="12192000" cy="2205813"/>
            </a:xfrm>
            <a:prstGeom prst="rect">
              <a:avLst/>
            </a:prstGeom>
            <a:gradFill flip="none" rotWithShape="1">
              <a:gsLst>
                <a:gs pos="0">
                  <a:schemeClr val="accent1">
                    <a:lumMod val="0"/>
                    <a:lumOff val="100000"/>
                    <a:alpha val="0"/>
                  </a:schemeClr>
                </a:gs>
                <a:gs pos="68000">
                  <a:schemeClr val="tx1">
                    <a:alpha val="41544"/>
                    <a:lumMod val="59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alphaModFix/>
              <a:lum bright="100000" contrast="100000"/>
              <a:extLst>
                <a:ext uri="{96DAC541-7B7A-43D3-8B79-37D633B846F1}">
                  <asvg:svgBlip xmlns:asvg="http://schemas.microsoft.com/office/drawing/2016/SVG/main" r:embed="rId4"/>
                </a:ext>
              </a:extLst>
            </a:blip>
            <a:srcRect b="23443"/>
            <a:stretch/>
          </p:blipFill>
          <p:spPr>
            <a:xfrm>
              <a:off x="-457055" y="2683086"/>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328120" y="2624332"/>
            <a:ext cx="8222123" cy="646331"/>
          </a:xfrm>
          <a:prstGeom prst="rect">
            <a:avLst/>
          </a:prstGeom>
        </p:spPr>
        <p:txBody>
          <a:bodyPr wrap="none">
            <a:spAutoFit/>
          </a:bodyPr>
          <a:lstStyle/>
          <a:p>
            <a:r>
              <a:rPr lang="en-US" sz="3600" b="1" dirty="0">
                <a:solidFill>
                  <a:schemeClr val="bg1"/>
                </a:solidFill>
              </a:rPr>
              <a:t>	Machine Learning and Deep Learning</a:t>
            </a:r>
            <a:endParaRPr lang="en-US" sz="3600" dirty="0">
              <a:solidFill>
                <a:schemeClr val="bg1"/>
              </a:solidFill>
              <a:latin typeface="Titillium Web" pitchFamily="2" charset="77"/>
            </a:endParaRPr>
          </a:p>
        </p:txBody>
      </p:sp>
      <p:sp>
        <p:nvSpPr>
          <p:cNvPr id="2" name="TextBox 1">
            <a:extLst>
              <a:ext uri="{FF2B5EF4-FFF2-40B4-BE49-F238E27FC236}">
                <a16:creationId xmlns:a16="http://schemas.microsoft.com/office/drawing/2014/main" id="{E9689983-09A8-33E7-992F-4AA6C78EEE9B}"/>
              </a:ext>
            </a:extLst>
          </p:cNvPr>
          <p:cNvSpPr txBox="1"/>
          <p:nvPr/>
        </p:nvSpPr>
        <p:spPr>
          <a:xfrm>
            <a:off x="793710" y="4003475"/>
            <a:ext cx="4306628" cy="2585323"/>
          </a:xfrm>
          <a:prstGeom prst="rect">
            <a:avLst/>
          </a:prstGeom>
          <a:noFill/>
        </p:spPr>
        <p:txBody>
          <a:bodyPr wrap="none" rtlCol="0">
            <a:spAutoFit/>
          </a:bodyPr>
          <a:lstStyle/>
          <a:p>
            <a:pPr marL="800100" lvl="1" indent="-342900">
              <a:buFont typeface="Courier New" panose="02070309020205020404" pitchFamily="49" charset="0"/>
              <a:buChar char="o"/>
            </a:pPr>
            <a:r>
              <a:rPr lang="en-US" dirty="0"/>
              <a:t>Machine learning</a:t>
            </a:r>
          </a:p>
          <a:p>
            <a:pPr marL="800100" lvl="1" indent="-342900">
              <a:buFont typeface="Courier New" panose="02070309020205020404" pitchFamily="49" charset="0"/>
              <a:buChar char="o"/>
            </a:pPr>
            <a:r>
              <a:rPr lang="en-US" dirty="0"/>
              <a:t>Deep learning</a:t>
            </a:r>
          </a:p>
          <a:p>
            <a:pPr marL="1257300" lvl="2" indent="-342900">
              <a:buFont typeface="Courier New" panose="02070309020205020404" pitchFamily="49" charset="0"/>
              <a:buChar char="o"/>
            </a:pPr>
            <a:r>
              <a:rPr lang="en-US" dirty="0"/>
              <a:t>Neural networks</a:t>
            </a:r>
          </a:p>
          <a:p>
            <a:pPr marL="1257300" lvl="2" indent="-342900">
              <a:buFont typeface="Courier New" panose="02070309020205020404" pitchFamily="49" charset="0"/>
              <a:buChar char="o"/>
            </a:pPr>
            <a:r>
              <a:rPr lang="en-US" dirty="0"/>
              <a:t>Matrix </a:t>
            </a:r>
          </a:p>
          <a:p>
            <a:pPr marL="1257300" lvl="2" indent="-342900">
              <a:buFont typeface="Courier New" panose="02070309020205020404" pitchFamily="49" charset="0"/>
              <a:buChar char="o"/>
            </a:pPr>
            <a:r>
              <a:rPr lang="en-US" dirty="0"/>
              <a:t>Loss function</a:t>
            </a:r>
          </a:p>
          <a:p>
            <a:pPr marL="1257300" lvl="2" indent="-342900">
              <a:buFont typeface="Courier New" panose="02070309020205020404" pitchFamily="49" charset="0"/>
              <a:buChar char="o"/>
            </a:pPr>
            <a:r>
              <a:rPr lang="en-US" dirty="0"/>
              <a:t>Gradient and backpropagation</a:t>
            </a:r>
          </a:p>
          <a:p>
            <a:pPr marL="1257300" lvl="2" indent="-342900">
              <a:buFont typeface="Courier New" panose="02070309020205020404" pitchFamily="49" charset="0"/>
              <a:buChar char="o"/>
            </a:pPr>
            <a:r>
              <a:rPr lang="en-US" dirty="0"/>
              <a:t>SGD and learning rate</a:t>
            </a:r>
          </a:p>
          <a:p>
            <a:pPr marL="1257300" lvl="2" indent="-342900">
              <a:buFont typeface="Courier New" panose="02070309020205020404" pitchFamily="49" charset="0"/>
              <a:buChar char="o"/>
            </a:pPr>
            <a:r>
              <a:rPr lang="en-US" dirty="0"/>
              <a:t>Example code</a:t>
            </a:r>
          </a:p>
          <a:p>
            <a:endParaRPr lang="en-US" dirty="0"/>
          </a:p>
        </p:txBody>
      </p:sp>
    </p:spTree>
    <p:extLst>
      <p:ext uri="{BB962C8B-B14F-4D97-AF65-F5344CB8AC3E}">
        <p14:creationId xmlns:p14="http://schemas.microsoft.com/office/powerpoint/2010/main" val="60562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81CC-1CB8-458D-71B9-9154A735833C}"/>
              </a:ext>
            </a:extLst>
          </p:cNvPr>
          <p:cNvSpPr>
            <a:spLocks noGrp="1"/>
          </p:cNvSpPr>
          <p:nvPr>
            <p:ph type="title"/>
          </p:nvPr>
        </p:nvSpPr>
        <p:spPr>
          <a:xfrm>
            <a:off x="838200" y="812800"/>
            <a:ext cx="10515600" cy="877888"/>
          </a:xfrm>
        </p:spPr>
        <p:txBody>
          <a:bodyPr/>
          <a:lstStyle/>
          <a:p>
            <a:r>
              <a:rPr lang="en-US" dirty="0"/>
              <a:t>Bert</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79F47D68-79B1-C009-D85B-4CF180510CFC}"/>
              </a:ext>
            </a:extLst>
          </p:cNvPr>
          <p:cNvPicPr>
            <a:picLocks noGrp="1" noChangeAspect="1"/>
          </p:cNvPicPr>
          <p:nvPr>
            <p:ph idx="1"/>
          </p:nvPr>
        </p:nvPicPr>
        <p:blipFill>
          <a:blip r:embed="rId2"/>
          <a:stretch>
            <a:fillRect/>
          </a:stretch>
        </p:blipFill>
        <p:spPr>
          <a:xfrm>
            <a:off x="395514" y="1762006"/>
            <a:ext cx="7127899" cy="2403594"/>
          </a:xfrm>
        </p:spPr>
      </p:pic>
      <p:sp>
        <p:nvSpPr>
          <p:cNvPr id="6" name="TextBox 5">
            <a:extLst>
              <a:ext uri="{FF2B5EF4-FFF2-40B4-BE49-F238E27FC236}">
                <a16:creationId xmlns:a16="http://schemas.microsoft.com/office/drawing/2014/main" id="{62B1DC11-39A4-5627-9AC0-60C177DFA029}"/>
              </a:ext>
            </a:extLst>
          </p:cNvPr>
          <p:cNvSpPr txBox="1"/>
          <p:nvPr/>
        </p:nvSpPr>
        <p:spPr>
          <a:xfrm>
            <a:off x="939800" y="4457700"/>
            <a:ext cx="3320333" cy="923330"/>
          </a:xfrm>
          <a:prstGeom prst="rect">
            <a:avLst/>
          </a:prstGeom>
          <a:noFill/>
        </p:spPr>
        <p:txBody>
          <a:bodyPr wrap="none" rtlCol="0">
            <a:spAutoFit/>
          </a:bodyPr>
          <a:lstStyle/>
          <a:p>
            <a:pPr marL="342900" indent="-342900">
              <a:buFont typeface="+mj-lt"/>
              <a:buAutoNum type="arabicPeriod"/>
            </a:pPr>
            <a:r>
              <a:rPr lang="en-US" dirty="0"/>
              <a:t>Paired sentence input</a:t>
            </a:r>
          </a:p>
          <a:p>
            <a:pPr marL="342900" indent="-342900">
              <a:buFont typeface="+mj-lt"/>
              <a:buAutoNum type="arabicPeriod"/>
            </a:pPr>
            <a:r>
              <a:rPr lang="en-US" dirty="0"/>
              <a:t>Additional special tokens</a:t>
            </a:r>
          </a:p>
          <a:p>
            <a:pPr marL="342900" indent="-342900">
              <a:buFont typeface="+mj-lt"/>
              <a:buAutoNum type="arabicPeriod"/>
            </a:pPr>
            <a:r>
              <a:rPr lang="en-US" dirty="0"/>
              <a:t>Trainable position embedding</a:t>
            </a:r>
          </a:p>
        </p:txBody>
      </p:sp>
      <p:sp>
        <p:nvSpPr>
          <p:cNvPr id="7" name="TextBox 6">
            <a:extLst>
              <a:ext uri="{FF2B5EF4-FFF2-40B4-BE49-F238E27FC236}">
                <a16:creationId xmlns:a16="http://schemas.microsoft.com/office/drawing/2014/main" id="{EAC95A5A-C26D-383D-FC96-A5CC172DF0D0}"/>
              </a:ext>
            </a:extLst>
          </p:cNvPr>
          <p:cNvSpPr txBox="1"/>
          <p:nvPr/>
        </p:nvSpPr>
        <p:spPr>
          <a:xfrm>
            <a:off x="7416801" y="1880344"/>
            <a:ext cx="4513942" cy="2031325"/>
          </a:xfrm>
          <a:prstGeom prst="rect">
            <a:avLst/>
          </a:prstGeom>
          <a:noFill/>
        </p:spPr>
        <p:txBody>
          <a:bodyPr wrap="square" rtlCol="0">
            <a:spAutoFit/>
          </a:bodyPr>
          <a:lstStyle/>
          <a:p>
            <a:r>
              <a:rPr lang="en-US" dirty="0"/>
              <a:t>Pretraining:</a:t>
            </a:r>
          </a:p>
          <a:p>
            <a:pPr marL="285750" indent="-285750">
              <a:buFont typeface="Arial" panose="020B0604020202020204" pitchFamily="34" charset="0"/>
              <a:buChar char="•"/>
            </a:pPr>
            <a:r>
              <a:rPr lang="en-US" dirty="0"/>
              <a:t>Masked language model - randomly mask some words in the sentence to predict</a:t>
            </a:r>
          </a:p>
          <a:p>
            <a:pPr marL="285750" indent="-285750">
              <a:buFont typeface="Arial" panose="020B0604020202020204" pitchFamily="34" charset="0"/>
              <a:buChar char="•"/>
            </a:pPr>
            <a:r>
              <a:rPr lang="en-US" dirty="0"/>
              <a:t>Predict next sentence – 50% chance to select adjacent sentences as paired input, 50% chance to select random sentence pairs. Predict &lt;</a:t>
            </a:r>
            <a:r>
              <a:rPr lang="en-US" dirty="0" err="1"/>
              <a:t>cls</a:t>
            </a:r>
            <a:r>
              <a:rPr lang="en-US" dirty="0"/>
              <a:t>&gt; in output</a:t>
            </a:r>
          </a:p>
        </p:txBody>
      </p:sp>
    </p:spTree>
    <p:extLst>
      <p:ext uri="{BB962C8B-B14F-4D97-AF65-F5344CB8AC3E}">
        <p14:creationId xmlns:p14="http://schemas.microsoft.com/office/powerpoint/2010/main" val="1381492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713A-929B-09C4-CF7F-DF71935C680F}"/>
              </a:ext>
            </a:extLst>
          </p:cNvPr>
          <p:cNvSpPr>
            <a:spLocks noGrp="1"/>
          </p:cNvSpPr>
          <p:nvPr>
            <p:ph type="title"/>
          </p:nvPr>
        </p:nvSpPr>
        <p:spPr>
          <a:xfrm>
            <a:off x="838200" y="681037"/>
            <a:ext cx="10515600" cy="1009651"/>
          </a:xfrm>
        </p:spPr>
        <p:txBody>
          <a:bodyPr/>
          <a:lstStyle/>
          <a:p>
            <a:r>
              <a:rPr lang="en-US" dirty="0"/>
              <a:t>Bert – Q&amp;A</a:t>
            </a:r>
          </a:p>
        </p:txBody>
      </p:sp>
      <p:pic>
        <p:nvPicPr>
          <p:cNvPr id="5" name="Content Placeholder 4" descr="Diagram&#10;&#10;Description automatically generated">
            <a:extLst>
              <a:ext uri="{FF2B5EF4-FFF2-40B4-BE49-F238E27FC236}">
                <a16:creationId xmlns:a16="http://schemas.microsoft.com/office/drawing/2014/main" id="{ADAF9795-CAFD-3DE6-8B38-BF4597AD6E80}"/>
              </a:ext>
            </a:extLst>
          </p:cNvPr>
          <p:cNvPicPr>
            <a:picLocks noGrp="1" noChangeAspect="1"/>
          </p:cNvPicPr>
          <p:nvPr>
            <p:ph idx="1"/>
          </p:nvPr>
        </p:nvPicPr>
        <p:blipFill>
          <a:blip r:embed="rId3"/>
          <a:stretch>
            <a:fillRect/>
          </a:stretch>
        </p:blipFill>
        <p:spPr>
          <a:xfrm>
            <a:off x="980599" y="2084169"/>
            <a:ext cx="3809115" cy="2396056"/>
          </a:xfrm>
        </p:spPr>
      </p:pic>
      <p:sp>
        <p:nvSpPr>
          <p:cNvPr id="6" name="TextBox 5">
            <a:extLst>
              <a:ext uri="{FF2B5EF4-FFF2-40B4-BE49-F238E27FC236}">
                <a16:creationId xmlns:a16="http://schemas.microsoft.com/office/drawing/2014/main" id="{63B50F93-0D46-E246-E0AB-F37A64003A4C}"/>
              </a:ext>
            </a:extLst>
          </p:cNvPr>
          <p:cNvSpPr txBox="1"/>
          <p:nvPr/>
        </p:nvSpPr>
        <p:spPr>
          <a:xfrm>
            <a:off x="1393371" y="4689040"/>
            <a:ext cx="1038105" cy="369332"/>
          </a:xfrm>
          <a:prstGeom prst="rect">
            <a:avLst/>
          </a:prstGeom>
          <a:noFill/>
        </p:spPr>
        <p:txBody>
          <a:bodyPr wrap="none" rtlCol="0">
            <a:spAutoFit/>
          </a:bodyPr>
          <a:lstStyle/>
          <a:p>
            <a:r>
              <a:rPr lang="en-US" dirty="0"/>
              <a:t>Question</a:t>
            </a:r>
          </a:p>
        </p:txBody>
      </p:sp>
      <p:sp>
        <p:nvSpPr>
          <p:cNvPr id="7" name="TextBox 6">
            <a:extLst>
              <a:ext uri="{FF2B5EF4-FFF2-40B4-BE49-F238E27FC236}">
                <a16:creationId xmlns:a16="http://schemas.microsoft.com/office/drawing/2014/main" id="{F15B9851-98F0-FB3F-A737-D1F95A852D42}"/>
              </a:ext>
            </a:extLst>
          </p:cNvPr>
          <p:cNvSpPr txBox="1"/>
          <p:nvPr/>
        </p:nvSpPr>
        <p:spPr>
          <a:xfrm>
            <a:off x="2885156" y="4689040"/>
            <a:ext cx="1133644" cy="369332"/>
          </a:xfrm>
          <a:prstGeom prst="rect">
            <a:avLst/>
          </a:prstGeom>
          <a:noFill/>
        </p:spPr>
        <p:txBody>
          <a:bodyPr wrap="none" rtlCol="0">
            <a:spAutoFit/>
          </a:bodyPr>
          <a:lstStyle/>
          <a:p>
            <a:r>
              <a:rPr lang="en-US" dirty="0"/>
              <a:t>Paragraph</a:t>
            </a:r>
          </a:p>
        </p:txBody>
      </p:sp>
      <p:sp>
        <p:nvSpPr>
          <p:cNvPr id="8" name="TextBox 7">
            <a:extLst>
              <a:ext uri="{FF2B5EF4-FFF2-40B4-BE49-F238E27FC236}">
                <a16:creationId xmlns:a16="http://schemas.microsoft.com/office/drawing/2014/main" id="{06B932A3-965D-A147-5024-85FF699DAEA0}"/>
              </a:ext>
            </a:extLst>
          </p:cNvPr>
          <p:cNvSpPr txBox="1"/>
          <p:nvPr/>
        </p:nvSpPr>
        <p:spPr>
          <a:xfrm>
            <a:off x="5697173" y="2081868"/>
            <a:ext cx="3410229" cy="1200329"/>
          </a:xfrm>
          <a:prstGeom prst="rect">
            <a:avLst/>
          </a:prstGeom>
          <a:noFill/>
        </p:spPr>
        <p:txBody>
          <a:bodyPr wrap="none" rtlCol="0">
            <a:spAutoFit/>
          </a:bodyPr>
          <a:lstStyle/>
          <a:p>
            <a:r>
              <a:rPr lang="en-US" dirty="0"/>
              <a:t>Output: </a:t>
            </a:r>
          </a:p>
          <a:p>
            <a:pPr marL="285750" indent="-285750">
              <a:buFont typeface="Arial" panose="020B0604020202020204" pitchFamily="34" charset="0"/>
              <a:buChar char="•"/>
            </a:pPr>
            <a:r>
              <a:rPr lang="en-US" dirty="0"/>
              <a:t>Token is the start of the answer</a:t>
            </a:r>
          </a:p>
          <a:p>
            <a:pPr marL="285750" indent="-285750">
              <a:buFont typeface="Arial" panose="020B0604020202020204" pitchFamily="34" charset="0"/>
              <a:buChar char="•"/>
            </a:pPr>
            <a:r>
              <a:rPr lang="en-US" dirty="0"/>
              <a:t>Token is  the end of the answer</a:t>
            </a:r>
          </a:p>
          <a:p>
            <a:pPr marL="285750" indent="-285750">
              <a:buFont typeface="Arial" panose="020B0604020202020204" pitchFamily="34" charset="0"/>
              <a:buChar char="•"/>
            </a:pPr>
            <a:r>
              <a:rPr lang="en-US" dirty="0"/>
              <a:t>Neither</a:t>
            </a:r>
          </a:p>
        </p:txBody>
      </p:sp>
      <p:sp>
        <p:nvSpPr>
          <p:cNvPr id="9" name="TextBox 8">
            <a:extLst>
              <a:ext uri="{FF2B5EF4-FFF2-40B4-BE49-F238E27FC236}">
                <a16:creationId xmlns:a16="http://schemas.microsoft.com/office/drawing/2014/main" id="{DE0691EB-68B0-70DB-8C64-34AEF34DA80F}"/>
              </a:ext>
            </a:extLst>
          </p:cNvPr>
          <p:cNvSpPr txBox="1"/>
          <p:nvPr/>
        </p:nvSpPr>
        <p:spPr>
          <a:xfrm>
            <a:off x="5907314" y="3788229"/>
            <a:ext cx="5971699" cy="923330"/>
          </a:xfrm>
          <a:prstGeom prst="rect">
            <a:avLst/>
          </a:prstGeom>
          <a:noFill/>
        </p:spPr>
        <p:txBody>
          <a:bodyPr wrap="none" rtlCol="0">
            <a:spAutoFit/>
          </a:bodyPr>
          <a:lstStyle/>
          <a:p>
            <a:r>
              <a:rPr lang="en-US" dirty="0"/>
              <a:t>Fine tuning:</a:t>
            </a:r>
          </a:p>
          <a:p>
            <a:r>
              <a:rPr lang="en-US" dirty="0"/>
              <a:t>Increase the learning rate for output layer</a:t>
            </a:r>
          </a:p>
          <a:p>
            <a:r>
              <a:rPr lang="en-US" dirty="0"/>
              <a:t>Set some of the base layer parameters so finish training faster</a:t>
            </a:r>
          </a:p>
        </p:txBody>
      </p:sp>
    </p:spTree>
    <p:extLst>
      <p:ext uri="{BB962C8B-B14F-4D97-AF65-F5344CB8AC3E}">
        <p14:creationId xmlns:p14="http://schemas.microsoft.com/office/powerpoint/2010/main" val="52993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62718"/>
            <a:ext cx="12192001" cy="2847533"/>
            <a:chOff x="-1" y="704365"/>
            <a:chExt cx="12192001" cy="2847533"/>
          </a:xfrm>
        </p:grpSpPr>
        <p:pic>
          <p:nvPicPr>
            <p:cNvPr id="22" name="Picture 21">
              <a:extLst>
                <a:ext uri="{FF2B5EF4-FFF2-40B4-BE49-F238E27FC236}">
                  <a16:creationId xmlns:a16="http://schemas.microsoft.com/office/drawing/2014/main" id="{1A5D3183-297A-A14E-9917-936DB1B10C02}"/>
                </a:ext>
              </a:extLst>
            </p:cNvPr>
            <p:cNvPicPr>
              <a:picLocks noChangeAspect="1"/>
            </p:cNvPicPr>
            <p:nvPr/>
          </p:nvPicPr>
          <p:blipFill rotWithShape="1">
            <a:blip r:embed="rId2"/>
            <a:srcRect l="9727" r="13507"/>
            <a:stretch/>
          </p:blipFill>
          <p:spPr>
            <a:xfrm>
              <a:off x="-1" y="1340251"/>
              <a:ext cx="12192001" cy="2205813"/>
            </a:xfrm>
            <a:prstGeom prst="rect">
              <a:avLst/>
            </a:prstGeom>
          </p:spPr>
        </p:pic>
        <p:sp>
          <p:nvSpPr>
            <p:cNvPr id="23" name="Rectangle 22">
              <a:extLst>
                <a:ext uri="{FF2B5EF4-FFF2-40B4-BE49-F238E27FC236}">
                  <a16:creationId xmlns:a16="http://schemas.microsoft.com/office/drawing/2014/main" id="{1CC66C84-C0BE-404F-B473-57DF416E7348}"/>
                </a:ext>
              </a:extLst>
            </p:cNvPr>
            <p:cNvSpPr/>
            <p:nvPr/>
          </p:nvSpPr>
          <p:spPr>
            <a:xfrm>
              <a:off x="-1" y="704365"/>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664C8-3C46-8F45-8BF9-B14C7FA24472}"/>
                </a:ext>
              </a:extLst>
            </p:cNvPr>
            <p:cNvSpPr/>
            <p:nvPr/>
          </p:nvSpPr>
          <p:spPr>
            <a:xfrm>
              <a:off x="0" y="1340251"/>
              <a:ext cx="12192000" cy="2205813"/>
            </a:xfrm>
            <a:prstGeom prst="rect">
              <a:avLst/>
            </a:prstGeom>
            <a:gradFill flip="none" rotWithShape="1">
              <a:gsLst>
                <a:gs pos="0">
                  <a:schemeClr val="accent1">
                    <a:lumMod val="5000"/>
                    <a:lumOff val="95000"/>
                    <a:alpha val="10000"/>
                  </a:schemeClr>
                </a:gs>
                <a:gs pos="63000">
                  <a:schemeClr val="tx1">
                    <a:alpha val="20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lum bright="100000" contrast="100000"/>
              <a:extLst>
                <a:ext uri="{96DAC541-7B7A-43D3-8B79-37D633B846F1}">
                  <asvg:svgBlip xmlns:asvg="http://schemas.microsoft.com/office/drawing/2016/SVG/main" r:embed="rId4"/>
                </a:ext>
              </a:extLst>
            </a:blip>
            <a:srcRect b="23443"/>
            <a:stretch/>
          </p:blipFill>
          <p:spPr>
            <a:xfrm>
              <a:off x="-1" y="2705231"/>
              <a:ext cx="12192000" cy="846667"/>
            </a:xfrm>
            <a:prstGeom prst="rect">
              <a:avLst/>
            </a:prstGeom>
          </p:spPr>
        </p:pic>
      </p:grpSp>
      <p:sp>
        <p:nvSpPr>
          <p:cNvPr id="2" name="Rectangle 1">
            <a:extLst>
              <a:ext uri="{FF2B5EF4-FFF2-40B4-BE49-F238E27FC236}">
                <a16:creationId xmlns:a16="http://schemas.microsoft.com/office/drawing/2014/main" id="{8821C962-6229-22E8-036C-1B554F6CBE60}"/>
              </a:ext>
            </a:extLst>
          </p:cNvPr>
          <p:cNvSpPr/>
          <p:nvPr/>
        </p:nvSpPr>
        <p:spPr>
          <a:xfrm>
            <a:off x="1043480" y="2639640"/>
            <a:ext cx="3962944" cy="646331"/>
          </a:xfrm>
          <a:prstGeom prst="rect">
            <a:avLst/>
          </a:prstGeom>
        </p:spPr>
        <p:txBody>
          <a:bodyPr wrap="none">
            <a:spAutoFit/>
          </a:bodyPr>
          <a:lstStyle/>
          <a:p>
            <a:r>
              <a:rPr lang="en-US" sz="3600" b="1" dirty="0">
                <a:solidFill>
                  <a:schemeClr val="bg1"/>
                </a:solidFill>
                <a:latin typeface="Titillium Web" pitchFamily="2" charset="77"/>
              </a:rPr>
              <a:t>Code – Notebook 3</a:t>
            </a:r>
            <a:endParaRPr lang="en-US" sz="3600" dirty="0">
              <a:solidFill>
                <a:schemeClr val="bg1"/>
              </a:solidFill>
              <a:latin typeface="Titillium Web" pitchFamily="2" charset="77"/>
            </a:endParaRPr>
          </a:p>
        </p:txBody>
      </p:sp>
    </p:spTree>
    <p:extLst>
      <p:ext uri="{BB962C8B-B14F-4D97-AF65-F5344CB8AC3E}">
        <p14:creationId xmlns:p14="http://schemas.microsoft.com/office/powerpoint/2010/main" val="394890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635F2-0085-4A47-A891-A8AC7FAD88F8}"/>
              </a:ext>
            </a:extLst>
          </p:cNvPr>
          <p:cNvPicPr>
            <a:picLocks noChangeAspect="1"/>
          </p:cNvPicPr>
          <p:nvPr/>
        </p:nvPicPr>
        <p:blipFill rotWithShape="1">
          <a:blip r:embed="rId2"/>
          <a:srcRect l="2697" r="20110"/>
          <a:stretch/>
        </p:blipFill>
        <p:spPr>
          <a:xfrm>
            <a:off x="0" y="1716614"/>
            <a:ext cx="12192000" cy="2193637"/>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43</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14025"/>
            <a:ext cx="12231962" cy="2889910"/>
            <a:chOff x="-497017" y="667633"/>
            <a:chExt cx="12231962" cy="2889910"/>
          </a:xfrm>
        </p:grpSpPr>
        <p:sp>
          <p:nvSpPr>
            <p:cNvPr id="23" name="Rectangle 22">
              <a:extLst>
                <a:ext uri="{FF2B5EF4-FFF2-40B4-BE49-F238E27FC236}">
                  <a16:creationId xmlns:a16="http://schemas.microsoft.com/office/drawing/2014/main" id="{1CC66C84-C0BE-404F-B473-57DF416E7348}"/>
                </a:ext>
              </a:extLst>
            </p:cNvPr>
            <p:cNvSpPr/>
            <p:nvPr/>
          </p:nvSpPr>
          <p:spPr>
            <a:xfrm>
              <a:off x="-497017" y="667633"/>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664C8-3C46-8F45-8BF9-B14C7FA24472}"/>
                </a:ext>
              </a:extLst>
            </p:cNvPr>
            <p:cNvSpPr/>
            <p:nvPr/>
          </p:nvSpPr>
          <p:spPr>
            <a:xfrm>
              <a:off x="-497016" y="1351730"/>
              <a:ext cx="12192000" cy="2205813"/>
            </a:xfrm>
            <a:prstGeom prst="rect">
              <a:avLst/>
            </a:prstGeom>
            <a:gradFill flip="none" rotWithShape="1">
              <a:gsLst>
                <a:gs pos="0">
                  <a:schemeClr val="accent1">
                    <a:lumMod val="0"/>
                    <a:lumOff val="100000"/>
                    <a:alpha val="0"/>
                  </a:schemeClr>
                </a:gs>
                <a:gs pos="68000">
                  <a:schemeClr val="tx1">
                    <a:alpha val="41544"/>
                    <a:lumMod val="59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alphaModFix/>
              <a:lum bright="100000" contrast="100000"/>
              <a:extLst>
                <a:ext uri="{96DAC541-7B7A-43D3-8B79-37D633B846F1}">
                  <asvg:svgBlip xmlns:asvg="http://schemas.microsoft.com/office/drawing/2016/SVG/main" r:embed="rId4"/>
                </a:ext>
              </a:extLst>
            </a:blip>
            <a:srcRect b="23443"/>
            <a:stretch/>
          </p:blipFill>
          <p:spPr>
            <a:xfrm>
              <a:off x="-457055" y="2683086"/>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1110972" y="2619359"/>
            <a:ext cx="3225755" cy="646331"/>
          </a:xfrm>
          <a:prstGeom prst="rect">
            <a:avLst/>
          </a:prstGeom>
        </p:spPr>
        <p:txBody>
          <a:bodyPr wrap="none">
            <a:spAutoFit/>
          </a:bodyPr>
          <a:lstStyle/>
          <a:p>
            <a:r>
              <a:rPr lang="en-US" sz="3600" b="1" dirty="0">
                <a:solidFill>
                  <a:schemeClr val="bg1"/>
                </a:solidFill>
                <a:latin typeface="Titillium Web" pitchFamily="2" charset="77"/>
              </a:rPr>
              <a:t>Topic Modeling</a:t>
            </a:r>
            <a:endParaRPr lang="en-US" sz="3600" dirty="0">
              <a:solidFill>
                <a:schemeClr val="bg1"/>
              </a:solidFill>
              <a:latin typeface="Titillium Web" pitchFamily="2" charset="77"/>
            </a:endParaRPr>
          </a:p>
        </p:txBody>
      </p:sp>
      <p:sp>
        <p:nvSpPr>
          <p:cNvPr id="2" name="TextBox 1">
            <a:extLst>
              <a:ext uri="{FF2B5EF4-FFF2-40B4-BE49-F238E27FC236}">
                <a16:creationId xmlns:a16="http://schemas.microsoft.com/office/drawing/2014/main" id="{D7C8920E-0F78-BAF3-9A7D-E55B2A4D7227}"/>
              </a:ext>
            </a:extLst>
          </p:cNvPr>
          <p:cNvSpPr txBox="1"/>
          <p:nvPr/>
        </p:nvSpPr>
        <p:spPr>
          <a:xfrm>
            <a:off x="1298713" y="4678017"/>
            <a:ext cx="1282082"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K-means</a:t>
            </a:r>
          </a:p>
          <a:p>
            <a:pPr marL="285750" indent="-285750">
              <a:buFont typeface="Courier New" panose="02070309020205020404" pitchFamily="49" charset="0"/>
              <a:buChar char="o"/>
            </a:pPr>
            <a:r>
              <a:rPr lang="en-US" dirty="0"/>
              <a:t>LDA</a:t>
            </a:r>
          </a:p>
          <a:p>
            <a:pPr marL="285750" indent="-285750">
              <a:buFont typeface="Courier New" panose="02070309020205020404" pitchFamily="49" charset="0"/>
              <a:buChar char="o"/>
            </a:pPr>
            <a:r>
              <a:rPr lang="en-US" dirty="0" err="1"/>
              <a:t>Tf-idf</a:t>
            </a:r>
            <a:endParaRPr lang="en-US" dirty="0"/>
          </a:p>
        </p:txBody>
      </p:sp>
    </p:spTree>
    <p:extLst>
      <p:ext uri="{BB962C8B-B14F-4D97-AF65-F5344CB8AC3E}">
        <p14:creationId xmlns:p14="http://schemas.microsoft.com/office/powerpoint/2010/main" val="612563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4426-B949-D248-99D0-0713AB18E07C}"/>
              </a:ext>
            </a:extLst>
          </p:cNvPr>
          <p:cNvSpPr>
            <a:spLocks noGrp="1"/>
          </p:cNvSpPr>
          <p:nvPr>
            <p:ph type="title"/>
          </p:nvPr>
        </p:nvSpPr>
        <p:spPr>
          <a:xfrm>
            <a:off x="838200" y="795130"/>
            <a:ext cx="10515600" cy="895558"/>
          </a:xfrm>
        </p:spPr>
        <p:txBody>
          <a:bodyPr/>
          <a:lstStyle/>
          <a:p>
            <a:r>
              <a:rPr lang="en-US" dirty="0"/>
              <a:t>K-means Clustering</a:t>
            </a:r>
          </a:p>
        </p:txBody>
      </p:sp>
      <p:sp>
        <p:nvSpPr>
          <p:cNvPr id="3" name="Content Placeholder 2">
            <a:extLst>
              <a:ext uri="{FF2B5EF4-FFF2-40B4-BE49-F238E27FC236}">
                <a16:creationId xmlns:a16="http://schemas.microsoft.com/office/drawing/2014/main" id="{1AA8ED2A-48CD-4E6E-D75F-26A9951B72E1}"/>
              </a:ext>
            </a:extLst>
          </p:cNvPr>
          <p:cNvSpPr>
            <a:spLocks noGrp="1"/>
          </p:cNvSpPr>
          <p:nvPr>
            <p:ph idx="1"/>
          </p:nvPr>
        </p:nvSpPr>
        <p:spPr>
          <a:xfrm>
            <a:off x="838200" y="1963271"/>
            <a:ext cx="6423212" cy="564776"/>
          </a:xfrm>
        </p:spPr>
        <p:txBody>
          <a:bodyPr/>
          <a:lstStyle/>
          <a:p>
            <a:r>
              <a:rPr lang="en-US" dirty="0"/>
              <a:t>One document </a:t>
            </a:r>
            <a:r>
              <a:rPr lang="en-US" dirty="0">
                <a:sym typeface="Wingdings" pitchFamily="2" charset="2"/>
              </a:rPr>
              <a:t> one topic</a:t>
            </a:r>
            <a:endParaRPr lang="en-US" dirty="0"/>
          </a:p>
        </p:txBody>
      </p:sp>
      <p:sp>
        <p:nvSpPr>
          <p:cNvPr id="4" name="TextBox 3">
            <a:extLst>
              <a:ext uri="{FF2B5EF4-FFF2-40B4-BE49-F238E27FC236}">
                <a16:creationId xmlns:a16="http://schemas.microsoft.com/office/drawing/2014/main" id="{3DC97957-74F8-EFAF-3729-91DC6D5FCA82}"/>
              </a:ext>
            </a:extLst>
          </p:cNvPr>
          <p:cNvSpPr txBox="1"/>
          <p:nvPr/>
        </p:nvSpPr>
        <p:spPr>
          <a:xfrm>
            <a:off x="838200" y="2733395"/>
            <a:ext cx="5750859" cy="2862322"/>
          </a:xfrm>
          <a:prstGeom prst="rect">
            <a:avLst/>
          </a:prstGeom>
          <a:noFill/>
        </p:spPr>
        <p:txBody>
          <a:bodyPr wrap="square" rtlCol="0">
            <a:spAutoFit/>
          </a:bodyPr>
          <a:lstStyle/>
          <a:p>
            <a:pPr marL="342900" indent="-342900">
              <a:buFont typeface="+mj-lt"/>
              <a:buAutoNum type="arabicPeriod"/>
            </a:pPr>
            <a:r>
              <a:rPr lang="en-US" dirty="0"/>
              <a:t>Set K – number of clusters</a:t>
            </a:r>
          </a:p>
          <a:p>
            <a:pPr marL="342900" indent="-342900">
              <a:buFont typeface="+mj-lt"/>
              <a:buAutoNum type="arabicPeriod"/>
            </a:pPr>
            <a:r>
              <a:rPr lang="en-US" dirty="0"/>
              <a:t>Randomly assign k points as the centroid of the </a:t>
            </a:r>
            <a:r>
              <a:rPr lang="en-US" dirty="0" err="1"/>
              <a:t>clusers</a:t>
            </a:r>
            <a:endParaRPr lang="en-US" dirty="0"/>
          </a:p>
          <a:p>
            <a:pPr marL="342900" indent="-342900">
              <a:buFont typeface="+mj-lt"/>
              <a:buAutoNum type="arabicPeriod"/>
            </a:pPr>
            <a:r>
              <a:rPr lang="en-US" dirty="0"/>
              <a:t>Measure distance between point a and the k clusters</a:t>
            </a:r>
          </a:p>
          <a:p>
            <a:pPr marL="342900" indent="-342900">
              <a:buFont typeface="+mj-lt"/>
              <a:buAutoNum type="arabicPeriod"/>
            </a:pPr>
            <a:r>
              <a:rPr lang="en-US" dirty="0"/>
              <a:t>Assign point a to the cluster with the minimum distance</a:t>
            </a:r>
          </a:p>
          <a:p>
            <a:pPr marL="342900" indent="-342900">
              <a:buFont typeface="+mj-lt"/>
              <a:buAutoNum type="arabicPeriod"/>
            </a:pPr>
            <a:r>
              <a:rPr lang="en-US" dirty="0"/>
              <a:t>Repeat 3-4 for all data points</a:t>
            </a:r>
          </a:p>
          <a:p>
            <a:pPr marL="342900" indent="-342900">
              <a:buFont typeface="+mj-lt"/>
              <a:buAutoNum type="arabicPeriod"/>
            </a:pPr>
            <a:r>
              <a:rPr lang="en-US" dirty="0"/>
              <a:t>Recalculate the cluster centroid</a:t>
            </a:r>
          </a:p>
          <a:p>
            <a:pPr marL="342900" indent="-342900">
              <a:buFont typeface="+mj-lt"/>
              <a:buAutoNum type="arabicPeriod"/>
            </a:pPr>
            <a:r>
              <a:rPr lang="en-US" dirty="0"/>
              <a:t>Repeat 5-6 until the clusters don’t change anymore</a:t>
            </a:r>
          </a:p>
          <a:p>
            <a:pPr marL="342900" indent="-342900">
              <a:buFont typeface="+mj-lt"/>
              <a:buAutoNum type="arabicPeriod"/>
            </a:pPr>
            <a:r>
              <a:rPr lang="en-US" dirty="0"/>
              <a:t>Calculate total clusters variance</a:t>
            </a:r>
          </a:p>
          <a:p>
            <a:pPr marL="342900" indent="-342900">
              <a:buFont typeface="+mj-lt"/>
              <a:buAutoNum type="arabicPeriod"/>
            </a:pPr>
            <a:r>
              <a:rPr lang="en-US" dirty="0"/>
              <a:t>Repeat 2-8 N times, result is the clustering with the minimum variance</a:t>
            </a:r>
          </a:p>
        </p:txBody>
      </p:sp>
      <p:graphicFrame>
        <p:nvGraphicFramePr>
          <p:cNvPr id="5" name="Chart 4">
            <a:extLst>
              <a:ext uri="{FF2B5EF4-FFF2-40B4-BE49-F238E27FC236}">
                <a16:creationId xmlns:a16="http://schemas.microsoft.com/office/drawing/2014/main" id="{AADBC0BA-3CB9-FA9E-D32A-4FD06039C2A8}"/>
              </a:ext>
            </a:extLst>
          </p:cNvPr>
          <p:cNvGraphicFramePr/>
          <p:nvPr>
            <p:extLst>
              <p:ext uri="{D42A27DB-BD31-4B8C-83A1-F6EECF244321}">
                <p14:modId xmlns:p14="http://schemas.microsoft.com/office/powerpoint/2010/main" val="2269317656"/>
              </p:ext>
            </p:extLst>
          </p:nvPr>
        </p:nvGraphicFramePr>
        <p:xfrm>
          <a:off x="7153835" y="2335532"/>
          <a:ext cx="4531659" cy="35004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2301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C0AD-5386-A127-EF80-BE2F6A643E8F}"/>
              </a:ext>
            </a:extLst>
          </p:cNvPr>
          <p:cNvSpPr>
            <a:spLocks noGrp="1"/>
          </p:cNvSpPr>
          <p:nvPr>
            <p:ph type="title"/>
          </p:nvPr>
        </p:nvSpPr>
        <p:spPr>
          <a:xfrm>
            <a:off x="838200" y="681037"/>
            <a:ext cx="10515600" cy="1009651"/>
          </a:xfrm>
        </p:spPr>
        <p:txBody>
          <a:bodyPr/>
          <a:lstStyle/>
          <a:p>
            <a:r>
              <a:rPr lang="en-US" dirty="0"/>
              <a:t>Similarities in Text Vectors</a:t>
            </a:r>
          </a:p>
        </p:txBody>
      </p:sp>
      <p:pic>
        <p:nvPicPr>
          <p:cNvPr id="5" name="Content Placeholder 4">
            <a:extLst>
              <a:ext uri="{FF2B5EF4-FFF2-40B4-BE49-F238E27FC236}">
                <a16:creationId xmlns:a16="http://schemas.microsoft.com/office/drawing/2014/main" id="{CD5BB5A9-6949-4EF7-7395-1ADF8AADE759}"/>
              </a:ext>
            </a:extLst>
          </p:cNvPr>
          <p:cNvPicPr>
            <a:picLocks noGrp="1" noChangeAspect="1"/>
          </p:cNvPicPr>
          <p:nvPr>
            <p:ph idx="1"/>
          </p:nvPr>
        </p:nvPicPr>
        <p:blipFill>
          <a:blip r:embed="rId2"/>
          <a:stretch>
            <a:fillRect/>
          </a:stretch>
        </p:blipFill>
        <p:spPr>
          <a:xfrm>
            <a:off x="838200" y="2911739"/>
            <a:ext cx="10515600" cy="2179109"/>
          </a:xfrm>
        </p:spPr>
      </p:pic>
    </p:spTree>
    <p:extLst>
      <p:ext uri="{BB962C8B-B14F-4D97-AF65-F5344CB8AC3E}">
        <p14:creationId xmlns:p14="http://schemas.microsoft.com/office/powerpoint/2010/main" val="6111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A812-9E9A-5967-D7D8-77549305B380}"/>
              </a:ext>
            </a:extLst>
          </p:cNvPr>
          <p:cNvSpPr>
            <a:spLocks noGrp="1"/>
          </p:cNvSpPr>
          <p:nvPr>
            <p:ph type="title"/>
          </p:nvPr>
        </p:nvSpPr>
        <p:spPr>
          <a:xfrm>
            <a:off x="838200" y="785611"/>
            <a:ext cx="10515600" cy="905077"/>
          </a:xfrm>
        </p:spPr>
        <p:txBody>
          <a:bodyPr/>
          <a:lstStyle/>
          <a:p>
            <a:r>
              <a:rPr lang="en-US" dirty="0">
                <a:cs typeface="Calibri" panose="020F0502020204030204" pitchFamily="34" charset="0"/>
              </a:rPr>
              <a:t>LDA – </a:t>
            </a:r>
            <a:r>
              <a:rPr lang="en-AU" b="0" i="0" dirty="0">
                <a:effectLst/>
                <a:ea typeface="PingFang SC" panose="020B0400000000000000" pitchFamily="34" charset="-122"/>
                <a:cs typeface="Calibri" panose="020F0502020204030204" pitchFamily="34" charset="0"/>
              </a:rPr>
              <a:t>Latent Dirichlet Allocation</a:t>
            </a:r>
            <a:endParaRPr lang="en-US" dirty="0">
              <a:cs typeface="Calibri" panose="020F0502020204030204" pitchFamily="34" charset="0"/>
            </a:endParaRPr>
          </a:p>
        </p:txBody>
      </p:sp>
      <p:sp>
        <p:nvSpPr>
          <p:cNvPr id="4" name="Rounded Rectangle 3">
            <a:extLst>
              <a:ext uri="{FF2B5EF4-FFF2-40B4-BE49-F238E27FC236}">
                <a16:creationId xmlns:a16="http://schemas.microsoft.com/office/drawing/2014/main" id="{8B3ACC82-49EB-5EAB-10AC-81574181593C}"/>
              </a:ext>
            </a:extLst>
          </p:cNvPr>
          <p:cNvSpPr/>
          <p:nvPr/>
        </p:nvSpPr>
        <p:spPr>
          <a:xfrm>
            <a:off x="1571223" y="2331076"/>
            <a:ext cx="1030309" cy="1352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Dog</a:t>
            </a:r>
          </a:p>
          <a:p>
            <a:pPr algn="ctr"/>
            <a:r>
              <a:rPr lang="en-US" dirty="0"/>
              <a:t>dog</a:t>
            </a:r>
          </a:p>
          <a:p>
            <a:pPr algn="ctr"/>
            <a:r>
              <a:rPr lang="en-US" dirty="0"/>
              <a:t>Toy</a:t>
            </a:r>
          </a:p>
          <a:p>
            <a:pPr algn="ctr"/>
            <a:r>
              <a:rPr lang="en-US" dirty="0"/>
              <a:t>Owner </a:t>
            </a:r>
          </a:p>
        </p:txBody>
      </p:sp>
      <p:sp>
        <p:nvSpPr>
          <p:cNvPr id="5" name="Rounded Rectangle 4">
            <a:extLst>
              <a:ext uri="{FF2B5EF4-FFF2-40B4-BE49-F238E27FC236}">
                <a16:creationId xmlns:a16="http://schemas.microsoft.com/office/drawing/2014/main" id="{C885FD54-F1A5-F0ED-472C-995BF3A98F9E}"/>
              </a:ext>
            </a:extLst>
          </p:cNvPr>
          <p:cNvSpPr/>
          <p:nvPr/>
        </p:nvSpPr>
        <p:spPr>
          <a:xfrm>
            <a:off x="3166057" y="2331076"/>
            <a:ext cx="1030309" cy="1352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Galaxy</a:t>
            </a:r>
          </a:p>
          <a:p>
            <a:pPr algn="ctr"/>
            <a:r>
              <a:rPr lang="en-US" dirty="0"/>
              <a:t>planet</a:t>
            </a:r>
          </a:p>
          <a:p>
            <a:pPr algn="ctr"/>
            <a:r>
              <a:rPr lang="en-US" dirty="0"/>
              <a:t>track</a:t>
            </a:r>
          </a:p>
          <a:p>
            <a:pPr algn="ctr"/>
            <a:r>
              <a:rPr lang="en-US" dirty="0"/>
              <a:t>Galaxy</a:t>
            </a:r>
          </a:p>
          <a:p>
            <a:pPr algn="ctr"/>
            <a:r>
              <a:rPr lang="en-US" dirty="0"/>
              <a:t>Galaxy </a:t>
            </a:r>
          </a:p>
        </p:txBody>
      </p:sp>
      <p:sp>
        <p:nvSpPr>
          <p:cNvPr id="6" name="Rounded Rectangle 5">
            <a:extLst>
              <a:ext uri="{FF2B5EF4-FFF2-40B4-BE49-F238E27FC236}">
                <a16:creationId xmlns:a16="http://schemas.microsoft.com/office/drawing/2014/main" id="{CB29F74B-8FD2-80D2-4532-12D90D95CA37}"/>
              </a:ext>
            </a:extLst>
          </p:cNvPr>
          <p:cNvSpPr/>
          <p:nvPr/>
        </p:nvSpPr>
        <p:spPr>
          <a:xfrm>
            <a:off x="4760891" y="2331076"/>
            <a:ext cx="1742940" cy="1352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planet</a:t>
            </a:r>
          </a:p>
          <a:p>
            <a:pPr algn="ctr"/>
            <a:r>
              <a:rPr lang="en-US" dirty="0"/>
              <a:t>green</a:t>
            </a:r>
          </a:p>
          <a:p>
            <a:pPr algn="ctr"/>
            <a:r>
              <a:rPr lang="en-US" dirty="0"/>
              <a:t>government</a:t>
            </a:r>
          </a:p>
          <a:p>
            <a:pPr algn="ctr"/>
            <a:r>
              <a:rPr lang="en-US" dirty="0"/>
              <a:t>companies</a:t>
            </a:r>
          </a:p>
          <a:p>
            <a:pPr algn="ctr"/>
            <a:r>
              <a:rPr lang="en-US" dirty="0"/>
              <a:t>change </a:t>
            </a:r>
          </a:p>
        </p:txBody>
      </p:sp>
      <p:sp>
        <p:nvSpPr>
          <p:cNvPr id="8" name="Rounded Rectangle 7">
            <a:extLst>
              <a:ext uri="{FF2B5EF4-FFF2-40B4-BE49-F238E27FC236}">
                <a16:creationId xmlns:a16="http://schemas.microsoft.com/office/drawing/2014/main" id="{F884FCE2-ABC8-787B-9FB2-F2E7107BF710}"/>
              </a:ext>
            </a:extLst>
          </p:cNvPr>
          <p:cNvSpPr/>
          <p:nvPr/>
        </p:nvSpPr>
        <p:spPr>
          <a:xfrm>
            <a:off x="7003962" y="2331076"/>
            <a:ext cx="1742940" cy="1352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planet</a:t>
            </a:r>
          </a:p>
          <a:p>
            <a:pPr algn="ctr"/>
            <a:r>
              <a:rPr lang="en-US" dirty="0"/>
              <a:t>earth</a:t>
            </a:r>
          </a:p>
          <a:p>
            <a:pPr algn="ctr"/>
            <a:r>
              <a:rPr lang="en-US" dirty="0"/>
              <a:t>CO2</a:t>
            </a:r>
          </a:p>
          <a:p>
            <a:pPr algn="ctr"/>
            <a:r>
              <a:rPr lang="en-US" dirty="0"/>
              <a:t>environment</a:t>
            </a:r>
          </a:p>
          <a:p>
            <a:pPr algn="ctr"/>
            <a:r>
              <a:rPr lang="en-US" dirty="0"/>
              <a:t>change </a:t>
            </a:r>
          </a:p>
        </p:txBody>
      </p:sp>
      <p:sp>
        <p:nvSpPr>
          <p:cNvPr id="9" name="TextBox 8">
            <a:extLst>
              <a:ext uri="{FF2B5EF4-FFF2-40B4-BE49-F238E27FC236}">
                <a16:creationId xmlns:a16="http://schemas.microsoft.com/office/drawing/2014/main" id="{2A28C2B6-2491-6956-C62F-348A347654D2}"/>
              </a:ext>
            </a:extLst>
          </p:cNvPr>
          <p:cNvSpPr txBox="1"/>
          <p:nvPr/>
        </p:nvSpPr>
        <p:spPr>
          <a:xfrm>
            <a:off x="5273929" y="1928878"/>
            <a:ext cx="716863" cy="369332"/>
          </a:xfrm>
          <a:prstGeom prst="rect">
            <a:avLst/>
          </a:prstGeom>
          <a:noFill/>
        </p:spPr>
        <p:txBody>
          <a:bodyPr wrap="none" rtlCol="0">
            <a:spAutoFit/>
          </a:bodyPr>
          <a:lstStyle/>
          <a:p>
            <a:r>
              <a:rPr lang="en-US" dirty="0"/>
              <a:t>Doc 3</a:t>
            </a:r>
          </a:p>
        </p:txBody>
      </p:sp>
      <p:sp>
        <p:nvSpPr>
          <p:cNvPr id="10" name="TextBox 9">
            <a:extLst>
              <a:ext uri="{FF2B5EF4-FFF2-40B4-BE49-F238E27FC236}">
                <a16:creationId xmlns:a16="http://schemas.microsoft.com/office/drawing/2014/main" id="{10102E9C-F2CB-3EE8-79E9-A3328A15345C}"/>
              </a:ext>
            </a:extLst>
          </p:cNvPr>
          <p:cNvSpPr txBox="1"/>
          <p:nvPr/>
        </p:nvSpPr>
        <p:spPr>
          <a:xfrm>
            <a:off x="3322779" y="1961744"/>
            <a:ext cx="716863" cy="369332"/>
          </a:xfrm>
          <a:prstGeom prst="rect">
            <a:avLst/>
          </a:prstGeom>
          <a:noFill/>
        </p:spPr>
        <p:txBody>
          <a:bodyPr wrap="none" rtlCol="0">
            <a:spAutoFit/>
          </a:bodyPr>
          <a:lstStyle/>
          <a:p>
            <a:r>
              <a:rPr lang="en-US" dirty="0"/>
              <a:t>Doc 2</a:t>
            </a:r>
          </a:p>
        </p:txBody>
      </p:sp>
      <p:sp>
        <p:nvSpPr>
          <p:cNvPr id="11" name="TextBox 10">
            <a:extLst>
              <a:ext uri="{FF2B5EF4-FFF2-40B4-BE49-F238E27FC236}">
                <a16:creationId xmlns:a16="http://schemas.microsoft.com/office/drawing/2014/main" id="{69B38FC0-8537-5A9E-D685-6947DB75F7C1}"/>
              </a:ext>
            </a:extLst>
          </p:cNvPr>
          <p:cNvSpPr txBox="1"/>
          <p:nvPr/>
        </p:nvSpPr>
        <p:spPr>
          <a:xfrm>
            <a:off x="1727945" y="1961744"/>
            <a:ext cx="716863" cy="369332"/>
          </a:xfrm>
          <a:prstGeom prst="rect">
            <a:avLst/>
          </a:prstGeom>
          <a:noFill/>
        </p:spPr>
        <p:txBody>
          <a:bodyPr wrap="none" rtlCol="0">
            <a:spAutoFit/>
          </a:bodyPr>
          <a:lstStyle/>
          <a:p>
            <a:r>
              <a:rPr lang="en-US" dirty="0"/>
              <a:t>Doc 1</a:t>
            </a:r>
          </a:p>
        </p:txBody>
      </p:sp>
      <p:sp>
        <p:nvSpPr>
          <p:cNvPr id="12" name="TextBox 11">
            <a:extLst>
              <a:ext uri="{FF2B5EF4-FFF2-40B4-BE49-F238E27FC236}">
                <a16:creationId xmlns:a16="http://schemas.microsoft.com/office/drawing/2014/main" id="{2490177D-D3ED-ABE9-9F91-E3FD5A4DBD50}"/>
              </a:ext>
            </a:extLst>
          </p:cNvPr>
          <p:cNvSpPr txBox="1"/>
          <p:nvPr/>
        </p:nvSpPr>
        <p:spPr>
          <a:xfrm>
            <a:off x="7517000" y="1914384"/>
            <a:ext cx="716863" cy="369332"/>
          </a:xfrm>
          <a:prstGeom prst="rect">
            <a:avLst/>
          </a:prstGeom>
          <a:noFill/>
        </p:spPr>
        <p:txBody>
          <a:bodyPr wrap="none" rtlCol="0">
            <a:spAutoFit/>
          </a:bodyPr>
          <a:lstStyle/>
          <a:p>
            <a:r>
              <a:rPr lang="en-US" dirty="0"/>
              <a:t>Doc 4</a:t>
            </a:r>
          </a:p>
        </p:txBody>
      </p:sp>
      <p:sp>
        <p:nvSpPr>
          <p:cNvPr id="13" name="Oval 12">
            <a:extLst>
              <a:ext uri="{FF2B5EF4-FFF2-40B4-BE49-F238E27FC236}">
                <a16:creationId xmlns:a16="http://schemas.microsoft.com/office/drawing/2014/main" id="{67298C2C-59B2-DC64-96D1-3576C04574AF}"/>
              </a:ext>
            </a:extLst>
          </p:cNvPr>
          <p:cNvSpPr/>
          <p:nvPr/>
        </p:nvSpPr>
        <p:spPr>
          <a:xfrm>
            <a:off x="2601532" y="4984124"/>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a:t>
            </a:r>
          </a:p>
        </p:txBody>
      </p:sp>
      <p:sp>
        <p:nvSpPr>
          <p:cNvPr id="14" name="Oval 13">
            <a:extLst>
              <a:ext uri="{FF2B5EF4-FFF2-40B4-BE49-F238E27FC236}">
                <a16:creationId xmlns:a16="http://schemas.microsoft.com/office/drawing/2014/main" id="{A18C42EF-53E3-B0CD-86D9-50CCB91F7D91}"/>
              </a:ext>
            </a:extLst>
          </p:cNvPr>
          <p:cNvSpPr/>
          <p:nvPr/>
        </p:nvSpPr>
        <p:spPr>
          <a:xfrm>
            <a:off x="4131972" y="4984124"/>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science</a:t>
            </a:r>
          </a:p>
        </p:txBody>
      </p:sp>
      <p:sp>
        <p:nvSpPr>
          <p:cNvPr id="15" name="Oval 14">
            <a:extLst>
              <a:ext uri="{FF2B5EF4-FFF2-40B4-BE49-F238E27FC236}">
                <a16:creationId xmlns:a16="http://schemas.microsoft.com/office/drawing/2014/main" id="{1EA31A2E-B722-E9E0-2834-D0AEF44CDCDE}"/>
              </a:ext>
            </a:extLst>
          </p:cNvPr>
          <p:cNvSpPr/>
          <p:nvPr/>
        </p:nvSpPr>
        <p:spPr>
          <a:xfrm>
            <a:off x="5623774" y="4984124"/>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society</a:t>
            </a:r>
          </a:p>
        </p:txBody>
      </p:sp>
      <p:cxnSp>
        <p:nvCxnSpPr>
          <p:cNvPr id="17" name="Straight Connector 16">
            <a:extLst>
              <a:ext uri="{FF2B5EF4-FFF2-40B4-BE49-F238E27FC236}">
                <a16:creationId xmlns:a16="http://schemas.microsoft.com/office/drawing/2014/main" id="{D2E9ADF4-229D-5C40-C1E2-C28576CBEC33}"/>
              </a:ext>
            </a:extLst>
          </p:cNvPr>
          <p:cNvCxnSpPr>
            <a:stCxn id="4" idx="2"/>
            <a:endCxn id="13" idx="0"/>
          </p:cNvCxnSpPr>
          <p:nvPr/>
        </p:nvCxnSpPr>
        <p:spPr>
          <a:xfrm>
            <a:off x="2086378" y="3683358"/>
            <a:ext cx="1165538" cy="1300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84A0F-7B82-2980-627E-83B7C1C928AD}"/>
              </a:ext>
            </a:extLst>
          </p:cNvPr>
          <p:cNvCxnSpPr>
            <a:cxnSpLocks/>
            <a:stCxn id="4" idx="2"/>
            <a:endCxn id="14" idx="0"/>
          </p:cNvCxnSpPr>
          <p:nvPr/>
        </p:nvCxnSpPr>
        <p:spPr>
          <a:xfrm>
            <a:off x="2086378" y="3683358"/>
            <a:ext cx="2695978" cy="1300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F0BE268-34CF-1D56-B3A6-7BF5BBDB9D03}"/>
              </a:ext>
            </a:extLst>
          </p:cNvPr>
          <p:cNvCxnSpPr>
            <a:cxnSpLocks/>
            <a:stCxn id="4" idx="2"/>
            <a:endCxn id="15" idx="0"/>
          </p:cNvCxnSpPr>
          <p:nvPr/>
        </p:nvCxnSpPr>
        <p:spPr>
          <a:xfrm>
            <a:off x="2086378" y="3683358"/>
            <a:ext cx="4187780" cy="1300766"/>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4B3114-7157-46FA-4194-EE3B89607388}"/>
              </a:ext>
            </a:extLst>
          </p:cNvPr>
          <p:cNvSpPr txBox="1"/>
          <p:nvPr/>
        </p:nvSpPr>
        <p:spPr>
          <a:xfrm>
            <a:off x="2304816" y="4391696"/>
            <a:ext cx="593432" cy="369332"/>
          </a:xfrm>
          <a:prstGeom prst="rect">
            <a:avLst/>
          </a:prstGeom>
          <a:noFill/>
        </p:spPr>
        <p:txBody>
          <a:bodyPr wrap="none" rtlCol="0">
            <a:spAutoFit/>
          </a:bodyPr>
          <a:lstStyle/>
          <a:p>
            <a:r>
              <a:rPr lang="en-US" dirty="0"/>
              <a:t>0.74</a:t>
            </a:r>
          </a:p>
        </p:txBody>
      </p:sp>
      <p:sp>
        <p:nvSpPr>
          <p:cNvPr id="25" name="TextBox 24">
            <a:extLst>
              <a:ext uri="{FF2B5EF4-FFF2-40B4-BE49-F238E27FC236}">
                <a16:creationId xmlns:a16="http://schemas.microsoft.com/office/drawing/2014/main" id="{E8EB33D5-A33D-275E-503F-BD5F5C256709}"/>
              </a:ext>
            </a:extLst>
          </p:cNvPr>
          <p:cNvSpPr txBox="1"/>
          <p:nvPr/>
        </p:nvSpPr>
        <p:spPr>
          <a:xfrm>
            <a:off x="3483232" y="4503244"/>
            <a:ext cx="593432" cy="369332"/>
          </a:xfrm>
          <a:prstGeom prst="rect">
            <a:avLst/>
          </a:prstGeom>
          <a:noFill/>
        </p:spPr>
        <p:txBody>
          <a:bodyPr wrap="none" rtlCol="0">
            <a:spAutoFit/>
          </a:bodyPr>
          <a:lstStyle/>
          <a:p>
            <a:r>
              <a:rPr lang="en-US" dirty="0"/>
              <a:t>0.10</a:t>
            </a:r>
          </a:p>
        </p:txBody>
      </p:sp>
      <p:sp>
        <p:nvSpPr>
          <p:cNvPr id="26" name="TextBox 25">
            <a:extLst>
              <a:ext uri="{FF2B5EF4-FFF2-40B4-BE49-F238E27FC236}">
                <a16:creationId xmlns:a16="http://schemas.microsoft.com/office/drawing/2014/main" id="{1AB4B00E-62C7-3556-6F28-43245E8DE890}"/>
              </a:ext>
            </a:extLst>
          </p:cNvPr>
          <p:cNvSpPr txBox="1"/>
          <p:nvPr/>
        </p:nvSpPr>
        <p:spPr>
          <a:xfrm>
            <a:off x="4983119" y="4627671"/>
            <a:ext cx="593432" cy="369332"/>
          </a:xfrm>
          <a:prstGeom prst="rect">
            <a:avLst/>
          </a:prstGeom>
          <a:noFill/>
        </p:spPr>
        <p:txBody>
          <a:bodyPr wrap="none" rtlCol="0">
            <a:spAutoFit/>
          </a:bodyPr>
          <a:lstStyle/>
          <a:p>
            <a:r>
              <a:rPr lang="en-US" dirty="0"/>
              <a:t>0.16</a:t>
            </a:r>
          </a:p>
        </p:txBody>
      </p:sp>
      <p:sp>
        <p:nvSpPr>
          <p:cNvPr id="27" name="TextBox 26">
            <a:extLst>
              <a:ext uri="{FF2B5EF4-FFF2-40B4-BE49-F238E27FC236}">
                <a16:creationId xmlns:a16="http://schemas.microsoft.com/office/drawing/2014/main" id="{76EA0082-F5DB-43A3-48F5-0925DEC426FB}"/>
              </a:ext>
            </a:extLst>
          </p:cNvPr>
          <p:cNvSpPr txBox="1"/>
          <p:nvPr/>
        </p:nvSpPr>
        <p:spPr>
          <a:xfrm>
            <a:off x="8899301" y="4636394"/>
            <a:ext cx="3064109" cy="369332"/>
          </a:xfrm>
          <a:prstGeom prst="rect">
            <a:avLst/>
          </a:prstGeom>
          <a:noFill/>
        </p:spPr>
        <p:txBody>
          <a:bodyPr wrap="none" rtlCol="0">
            <a:spAutoFit/>
          </a:bodyPr>
          <a:lstStyle/>
          <a:p>
            <a:r>
              <a:rPr lang="en-US" dirty="0"/>
              <a:t>Documents-Topics Distribution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69CAE7-9B0E-A6AA-E27B-F248113099B6}"/>
                  </a:ext>
                </a:extLst>
              </p:cNvPr>
              <p:cNvSpPr txBox="1"/>
              <p:nvPr/>
            </p:nvSpPr>
            <p:spPr>
              <a:xfrm>
                <a:off x="8454887" y="4576362"/>
                <a:ext cx="44441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ea typeface="Cambria Math" panose="02040503050406030204" pitchFamily="18" charset="0"/>
                        </a:rPr>
                        <m:t>𝛼</m:t>
                      </m:r>
                    </m:oMath>
                  </m:oMathPara>
                </a14:m>
                <a:endParaRPr lang="en-US" sz="2800" dirty="0">
                  <a:solidFill>
                    <a:schemeClr val="accent2"/>
                  </a:solidFill>
                </a:endParaRPr>
              </a:p>
            </p:txBody>
          </p:sp>
        </mc:Choice>
        <mc:Fallback xmlns="">
          <p:sp>
            <p:nvSpPr>
              <p:cNvPr id="29" name="TextBox 28">
                <a:extLst>
                  <a:ext uri="{FF2B5EF4-FFF2-40B4-BE49-F238E27FC236}">
                    <a16:creationId xmlns:a16="http://schemas.microsoft.com/office/drawing/2014/main" id="{B269CAE7-9B0E-A6AA-E27B-F248113099B6}"/>
                  </a:ext>
                </a:extLst>
              </p:cNvPr>
              <p:cNvSpPr txBox="1">
                <a:spLocks noRot="1" noChangeAspect="1" noMove="1" noResize="1" noEditPoints="1" noAdjustHandles="1" noChangeArrowheads="1" noChangeShapeType="1" noTextEdit="1"/>
              </p:cNvSpPr>
              <p:nvPr/>
            </p:nvSpPr>
            <p:spPr>
              <a:xfrm>
                <a:off x="8454887" y="4576362"/>
                <a:ext cx="444413"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6443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A812-9E9A-5967-D7D8-77549305B380}"/>
              </a:ext>
            </a:extLst>
          </p:cNvPr>
          <p:cNvSpPr>
            <a:spLocks noGrp="1"/>
          </p:cNvSpPr>
          <p:nvPr>
            <p:ph type="title"/>
          </p:nvPr>
        </p:nvSpPr>
        <p:spPr>
          <a:xfrm>
            <a:off x="838200" y="785611"/>
            <a:ext cx="10515600" cy="905077"/>
          </a:xfrm>
        </p:spPr>
        <p:txBody>
          <a:bodyPr/>
          <a:lstStyle/>
          <a:p>
            <a:r>
              <a:rPr lang="en-US" dirty="0">
                <a:cs typeface="Calibri" panose="020F0502020204030204" pitchFamily="34" charset="0"/>
              </a:rPr>
              <a:t>LDA – </a:t>
            </a:r>
            <a:r>
              <a:rPr lang="en-AU" b="0" i="0" dirty="0">
                <a:effectLst/>
                <a:ea typeface="PingFang SC" panose="020B0400000000000000" pitchFamily="34" charset="-122"/>
                <a:cs typeface="Calibri" panose="020F0502020204030204" pitchFamily="34" charset="0"/>
              </a:rPr>
              <a:t>Latent Dirichlet Allocation</a:t>
            </a:r>
            <a:endParaRPr lang="en-US" dirty="0">
              <a:cs typeface="Calibri" panose="020F0502020204030204" pitchFamily="34" charset="0"/>
            </a:endParaRPr>
          </a:p>
        </p:txBody>
      </p:sp>
      <p:sp>
        <p:nvSpPr>
          <p:cNvPr id="4" name="Rounded Rectangle 3">
            <a:extLst>
              <a:ext uri="{FF2B5EF4-FFF2-40B4-BE49-F238E27FC236}">
                <a16:creationId xmlns:a16="http://schemas.microsoft.com/office/drawing/2014/main" id="{8B3ACC82-49EB-5EAB-10AC-81574181593C}"/>
              </a:ext>
            </a:extLst>
          </p:cNvPr>
          <p:cNvSpPr/>
          <p:nvPr/>
        </p:nvSpPr>
        <p:spPr>
          <a:xfrm>
            <a:off x="1262130" y="4452233"/>
            <a:ext cx="103030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Dog</a:t>
            </a:r>
          </a:p>
        </p:txBody>
      </p:sp>
      <p:sp>
        <p:nvSpPr>
          <p:cNvPr id="5" name="Rounded Rectangle 4">
            <a:extLst>
              <a:ext uri="{FF2B5EF4-FFF2-40B4-BE49-F238E27FC236}">
                <a16:creationId xmlns:a16="http://schemas.microsoft.com/office/drawing/2014/main" id="{C885FD54-F1A5-F0ED-472C-995BF3A98F9E}"/>
              </a:ext>
            </a:extLst>
          </p:cNvPr>
          <p:cNvSpPr/>
          <p:nvPr/>
        </p:nvSpPr>
        <p:spPr>
          <a:xfrm>
            <a:off x="2856964" y="4452233"/>
            <a:ext cx="103030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Owner</a:t>
            </a:r>
          </a:p>
        </p:txBody>
      </p:sp>
      <p:sp>
        <p:nvSpPr>
          <p:cNvPr id="6" name="Rounded Rectangle 5">
            <a:extLst>
              <a:ext uri="{FF2B5EF4-FFF2-40B4-BE49-F238E27FC236}">
                <a16:creationId xmlns:a16="http://schemas.microsoft.com/office/drawing/2014/main" id="{CB29F74B-8FD2-80D2-4532-12D90D95CA37}"/>
              </a:ext>
            </a:extLst>
          </p:cNvPr>
          <p:cNvSpPr/>
          <p:nvPr/>
        </p:nvSpPr>
        <p:spPr>
          <a:xfrm>
            <a:off x="4451798" y="4452233"/>
            <a:ext cx="174294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government</a:t>
            </a:r>
          </a:p>
        </p:txBody>
      </p:sp>
      <p:sp>
        <p:nvSpPr>
          <p:cNvPr id="8" name="Rounded Rectangle 7">
            <a:extLst>
              <a:ext uri="{FF2B5EF4-FFF2-40B4-BE49-F238E27FC236}">
                <a16:creationId xmlns:a16="http://schemas.microsoft.com/office/drawing/2014/main" id="{F884FCE2-ABC8-787B-9FB2-F2E7107BF710}"/>
              </a:ext>
            </a:extLst>
          </p:cNvPr>
          <p:cNvSpPr/>
          <p:nvPr/>
        </p:nvSpPr>
        <p:spPr>
          <a:xfrm>
            <a:off x="6694869" y="4452233"/>
            <a:ext cx="174294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planet</a:t>
            </a:r>
          </a:p>
        </p:txBody>
      </p:sp>
      <p:sp>
        <p:nvSpPr>
          <p:cNvPr id="9" name="TextBox 8">
            <a:extLst>
              <a:ext uri="{FF2B5EF4-FFF2-40B4-BE49-F238E27FC236}">
                <a16:creationId xmlns:a16="http://schemas.microsoft.com/office/drawing/2014/main" id="{2A28C2B6-2491-6956-C62F-348A347654D2}"/>
              </a:ext>
            </a:extLst>
          </p:cNvPr>
          <p:cNvSpPr txBox="1"/>
          <p:nvPr/>
        </p:nvSpPr>
        <p:spPr>
          <a:xfrm>
            <a:off x="4964836" y="4050035"/>
            <a:ext cx="870751" cy="369332"/>
          </a:xfrm>
          <a:prstGeom prst="rect">
            <a:avLst/>
          </a:prstGeom>
          <a:noFill/>
        </p:spPr>
        <p:txBody>
          <a:bodyPr wrap="none" rtlCol="0">
            <a:spAutoFit/>
          </a:bodyPr>
          <a:lstStyle/>
          <a:p>
            <a:r>
              <a:rPr lang="en-US" dirty="0"/>
              <a:t>Word 3</a:t>
            </a:r>
          </a:p>
        </p:txBody>
      </p:sp>
      <p:sp>
        <p:nvSpPr>
          <p:cNvPr id="10" name="TextBox 9">
            <a:extLst>
              <a:ext uri="{FF2B5EF4-FFF2-40B4-BE49-F238E27FC236}">
                <a16:creationId xmlns:a16="http://schemas.microsoft.com/office/drawing/2014/main" id="{10102E9C-F2CB-3EE8-79E9-A3328A15345C}"/>
              </a:ext>
            </a:extLst>
          </p:cNvPr>
          <p:cNvSpPr txBox="1"/>
          <p:nvPr/>
        </p:nvSpPr>
        <p:spPr>
          <a:xfrm>
            <a:off x="3013686" y="4082901"/>
            <a:ext cx="870751" cy="369332"/>
          </a:xfrm>
          <a:prstGeom prst="rect">
            <a:avLst/>
          </a:prstGeom>
          <a:noFill/>
        </p:spPr>
        <p:txBody>
          <a:bodyPr wrap="none" rtlCol="0">
            <a:spAutoFit/>
          </a:bodyPr>
          <a:lstStyle/>
          <a:p>
            <a:r>
              <a:rPr lang="en-US" dirty="0"/>
              <a:t>Word 2</a:t>
            </a:r>
          </a:p>
        </p:txBody>
      </p:sp>
      <p:sp>
        <p:nvSpPr>
          <p:cNvPr id="11" name="TextBox 10">
            <a:extLst>
              <a:ext uri="{FF2B5EF4-FFF2-40B4-BE49-F238E27FC236}">
                <a16:creationId xmlns:a16="http://schemas.microsoft.com/office/drawing/2014/main" id="{69B38FC0-8537-5A9E-D685-6947DB75F7C1}"/>
              </a:ext>
            </a:extLst>
          </p:cNvPr>
          <p:cNvSpPr txBox="1"/>
          <p:nvPr/>
        </p:nvSpPr>
        <p:spPr>
          <a:xfrm>
            <a:off x="1418852" y="4082901"/>
            <a:ext cx="870751" cy="369332"/>
          </a:xfrm>
          <a:prstGeom prst="rect">
            <a:avLst/>
          </a:prstGeom>
          <a:noFill/>
        </p:spPr>
        <p:txBody>
          <a:bodyPr wrap="none" rtlCol="0">
            <a:spAutoFit/>
          </a:bodyPr>
          <a:lstStyle/>
          <a:p>
            <a:r>
              <a:rPr lang="en-US" dirty="0"/>
              <a:t>Word 1</a:t>
            </a:r>
          </a:p>
        </p:txBody>
      </p:sp>
      <p:sp>
        <p:nvSpPr>
          <p:cNvPr id="12" name="TextBox 11">
            <a:extLst>
              <a:ext uri="{FF2B5EF4-FFF2-40B4-BE49-F238E27FC236}">
                <a16:creationId xmlns:a16="http://schemas.microsoft.com/office/drawing/2014/main" id="{2490177D-D3ED-ABE9-9F91-E3FD5A4DBD50}"/>
              </a:ext>
            </a:extLst>
          </p:cNvPr>
          <p:cNvSpPr txBox="1"/>
          <p:nvPr/>
        </p:nvSpPr>
        <p:spPr>
          <a:xfrm>
            <a:off x="7130680" y="4082901"/>
            <a:ext cx="870751" cy="369332"/>
          </a:xfrm>
          <a:prstGeom prst="rect">
            <a:avLst/>
          </a:prstGeom>
          <a:noFill/>
        </p:spPr>
        <p:txBody>
          <a:bodyPr wrap="none" rtlCol="0">
            <a:spAutoFit/>
          </a:bodyPr>
          <a:lstStyle/>
          <a:p>
            <a:r>
              <a:rPr lang="en-US" dirty="0"/>
              <a:t>Word 4</a:t>
            </a:r>
          </a:p>
        </p:txBody>
      </p:sp>
      <p:sp>
        <p:nvSpPr>
          <p:cNvPr id="13" name="Oval 12">
            <a:extLst>
              <a:ext uri="{FF2B5EF4-FFF2-40B4-BE49-F238E27FC236}">
                <a16:creationId xmlns:a16="http://schemas.microsoft.com/office/drawing/2014/main" id="{67298C2C-59B2-DC64-96D1-3576C04574AF}"/>
              </a:ext>
            </a:extLst>
          </p:cNvPr>
          <p:cNvSpPr/>
          <p:nvPr/>
        </p:nvSpPr>
        <p:spPr>
          <a:xfrm>
            <a:off x="2009073" y="2138191"/>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a:t>
            </a:r>
          </a:p>
        </p:txBody>
      </p:sp>
      <p:sp>
        <p:nvSpPr>
          <p:cNvPr id="14" name="Oval 13">
            <a:extLst>
              <a:ext uri="{FF2B5EF4-FFF2-40B4-BE49-F238E27FC236}">
                <a16:creationId xmlns:a16="http://schemas.microsoft.com/office/drawing/2014/main" id="{A18C42EF-53E3-B0CD-86D9-50CCB91F7D91}"/>
              </a:ext>
            </a:extLst>
          </p:cNvPr>
          <p:cNvSpPr/>
          <p:nvPr/>
        </p:nvSpPr>
        <p:spPr>
          <a:xfrm>
            <a:off x="3539513" y="2138191"/>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science</a:t>
            </a:r>
          </a:p>
        </p:txBody>
      </p:sp>
      <p:sp>
        <p:nvSpPr>
          <p:cNvPr id="15" name="Oval 14">
            <a:extLst>
              <a:ext uri="{FF2B5EF4-FFF2-40B4-BE49-F238E27FC236}">
                <a16:creationId xmlns:a16="http://schemas.microsoft.com/office/drawing/2014/main" id="{1EA31A2E-B722-E9E0-2834-D0AEF44CDCDE}"/>
              </a:ext>
            </a:extLst>
          </p:cNvPr>
          <p:cNvSpPr/>
          <p:nvPr/>
        </p:nvSpPr>
        <p:spPr>
          <a:xfrm>
            <a:off x="5031315" y="2138191"/>
            <a:ext cx="1300767" cy="5924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society</a:t>
            </a:r>
          </a:p>
        </p:txBody>
      </p:sp>
      <p:cxnSp>
        <p:nvCxnSpPr>
          <p:cNvPr id="17" name="Straight Connector 16">
            <a:extLst>
              <a:ext uri="{FF2B5EF4-FFF2-40B4-BE49-F238E27FC236}">
                <a16:creationId xmlns:a16="http://schemas.microsoft.com/office/drawing/2014/main" id="{D2E9ADF4-229D-5C40-C1E2-C28576CBEC33}"/>
              </a:ext>
            </a:extLst>
          </p:cNvPr>
          <p:cNvCxnSpPr>
            <a:cxnSpLocks/>
            <a:stCxn id="11" idx="2"/>
            <a:endCxn id="13" idx="4"/>
          </p:cNvCxnSpPr>
          <p:nvPr/>
        </p:nvCxnSpPr>
        <p:spPr>
          <a:xfrm flipV="1">
            <a:off x="1854228" y="2730619"/>
            <a:ext cx="805229" cy="1721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84A0F-7B82-2980-627E-83B7C1C928AD}"/>
              </a:ext>
            </a:extLst>
          </p:cNvPr>
          <p:cNvCxnSpPr>
            <a:cxnSpLocks/>
            <a:stCxn id="5" idx="0"/>
            <a:endCxn id="13" idx="4"/>
          </p:cNvCxnSpPr>
          <p:nvPr/>
        </p:nvCxnSpPr>
        <p:spPr>
          <a:xfrm flipH="1" flipV="1">
            <a:off x="2659457" y="2730619"/>
            <a:ext cx="712662" cy="1721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F0BE268-34CF-1D56-B3A6-7BF5BBDB9D03}"/>
              </a:ext>
            </a:extLst>
          </p:cNvPr>
          <p:cNvCxnSpPr>
            <a:cxnSpLocks/>
            <a:stCxn id="6" idx="0"/>
            <a:endCxn id="13" idx="4"/>
          </p:cNvCxnSpPr>
          <p:nvPr/>
        </p:nvCxnSpPr>
        <p:spPr>
          <a:xfrm flipH="1" flipV="1">
            <a:off x="2659457" y="2730619"/>
            <a:ext cx="2663811" cy="1721614"/>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6EA0082-F5DB-43A3-48F5-0925DEC426FB}"/>
              </a:ext>
            </a:extLst>
          </p:cNvPr>
          <p:cNvSpPr txBox="1"/>
          <p:nvPr/>
        </p:nvSpPr>
        <p:spPr>
          <a:xfrm>
            <a:off x="9296867" y="3235207"/>
            <a:ext cx="2599751" cy="369332"/>
          </a:xfrm>
          <a:prstGeom prst="rect">
            <a:avLst/>
          </a:prstGeom>
          <a:noFill/>
        </p:spPr>
        <p:txBody>
          <a:bodyPr wrap="none" rtlCol="0">
            <a:spAutoFit/>
          </a:bodyPr>
          <a:lstStyle/>
          <a:p>
            <a:r>
              <a:rPr lang="en-US" dirty="0"/>
              <a:t>Topics-Words Distribution</a:t>
            </a:r>
          </a:p>
        </p:txBody>
      </p:sp>
      <p:cxnSp>
        <p:nvCxnSpPr>
          <p:cNvPr id="47" name="Straight Connector 46">
            <a:extLst>
              <a:ext uri="{FF2B5EF4-FFF2-40B4-BE49-F238E27FC236}">
                <a16:creationId xmlns:a16="http://schemas.microsoft.com/office/drawing/2014/main" id="{B0023E30-7304-66D3-DD83-048157D38536}"/>
              </a:ext>
            </a:extLst>
          </p:cNvPr>
          <p:cNvCxnSpPr>
            <a:cxnSpLocks/>
            <a:stCxn id="8" idx="0"/>
            <a:endCxn id="13" idx="4"/>
          </p:cNvCxnSpPr>
          <p:nvPr/>
        </p:nvCxnSpPr>
        <p:spPr>
          <a:xfrm flipH="1" flipV="1">
            <a:off x="2659457" y="2730619"/>
            <a:ext cx="4906882" cy="1721614"/>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E06AA53-89C1-0B40-5A18-A3AFF5E8F1F2}"/>
              </a:ext>
            </a:extLst>
          </p:cNvPr>
          <p:cNvSpPr txBox="1"/>
          <p:nvPr/>
        </p:nvSpPr>
        <p:spPr>
          <a:xfrm>
            <a:off x="945261" y="5149059"/>
            <a:ext cx="3506537" cy="923330"/>
          </a:xfrm>
          <a:prstGeom prst="rect">
            <a:avLst/>
          </a:prstGeom>
          <a:noFill/>
        </p:spPr>
        <p:txBody>
          <a:bodyPr wrap="none" rtlCol="0">
            <a:spAutoFit/>
          </a:bodyPr>
          <a:lstStyle/>
          <a:p>
            <a:r>
              <a:rPr lang="en-US" dirty="0"/>
              <a:t>Goal: </a:t>
            </a:r>
          </a:p>
          <a:p>
            <a:r>
              <a:rPr lang="en-US" dirty="0"/>
              <a:t>1. each document has a main topic </a:t>
            </a:r>
          </a:p>
          <a:p>
            <a:r>
              <a:rPr lang="en-US" dirty="0"/>
              <a:t>2. Each word has a main topic</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3A10F16-D707-F4C6-373B-2DA6A37B55E3}"/>
                  </a:ext>
                </a:extLst>
              </p:cNvPr>
              <p:cNvSpPr txBox="1"/>
              <p:nvPr/>
            </p:nvSpPr>
            <p:spPr>
              <a:xfrm>
                <a:off x="8852454" y="3173652"/>
                <a:ext cx="44441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ea typeface="Cambria Math" panose="02040503050406030204" pitchFamily="18" charset="0"/>
                        </a:rPr>
                        <m:t>𝛽</m:t>
                      </m:r>
                    </m:oMath>
                  </m:oMathPara>
                </a14:m>
                <a:endParaRPr lang="en-US" sz="2800" dirty="0">
                  <a:solidFill>
                    <a:schemeClr val="accent2"/>
                  </a:solidFill>
                </a:endParaRPr>
              </a:p>
            </p:txBody>
          </p:sp>
        </mc:Choice>
        <mc:Fallback xmlns="">
          <p:sp>
            <p:nvSpPr>
              <p:cNvPr id="54" name="TextBox 53">
                <a:extLst>
                  <a:ext uri="{FF2B5EF4-FFF2-40B4-BE49-F238E27FC236}">
                    <a16:creationId xmlns:a16="http://schemas.microsoft.com/office/drawing/2014/main" id="{43A10F16-D707-F4C6-373B-2DA6A37B55E3}"/>
                  </a:ext>
                </a:extLst>
              </p:cNvPr>
              <p:cNvSpPr txBox="1">
                <a:spLocks noRot="1" noChangeAspect="1" noMove="1" noResize="1" noEditPoints="1" noAdjustHandles="1" noChangeArrowheads="1" noChangeShapeType="1" noTextEdit="1"/>
              </p:cNvSpPr>
              <p:nvPr/>
            </p:nvSpPr>
            <p:spPr>
              <a:xfrm>
                <a:off x="8852454" y="3173652"/>
                <a:ext cx="444413" cy="430887"/>
              </a:xfrm>
              <a:prstGeom prst="rect">
                <a:avLst/>
              </a:prstGeom>
              <a:blipFill>
                <a:blip r:embed="rId3"/>
                <a:stretch>
                  <a:fillRect l="-11111" t="-2941" r="-11111" b="-35294"/>
                </a:stretch>
              </a:blipFill>
            </p:spPr>
            <p:txBody>
              <a:bodyPr/>
              <a:lstStyle/>
              <a:p>
                <a:r>
                  <a:rPr lang="en-US">
                    <a:noFill/>
                  </a:rPr>
                  <a:t> </a:t>
                </a:r>
              </a:p>
            </p:txBody>
          </p:sp>
        </mc:Fallback>
      </mc:AlternateContent>
    </p:spTree>
    <p:extLst>
      <p:ext uri="{BB962C8B-B14F-4D97-AF65-F5344CB8AC3E}">
        <p14:creationId xmlns:p14="http://schemas.microsoft.com/office/powerpoint/2010/main" val="475037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E0A8-99D2-F495-4A36-3FA61C2197FC}"/>
              </a:ext>
            </a:extLst>
          </p:cNvPr>
          <p:cNvSpPr>
            <a:spLocks noGrp="1"/>
          </p:cNvSpPr>
          <p:nvPr>
            <p:ph type="title"/>
          </p:nvPr>
        </p:nvSpPr>
        <p:spPr>
          <a:xfrm>
            <a:off x="838200" y="808383"/>
            <a:ext cx="10515600" cy="882305"/>
          </a:xfrm>
        </p:spPr>
        <p:txBody>
          <a:bodyPr/>
          <a:lstStyle/>
          <a:p>
            <a:r>
              <a:rPr lang="en-US" dirty="0">
                <a:cs typeface="Calibri" panose="020F0502020204030204" pitchFamily="34" charset="0"/>
              </a:rPr>
              <a:t>LDA – </a:t>
            </a:r>
            <a:r>
              <a:rPr lang="en-AU" b="0" i="0" dirty="0">
                <a:effectLst/>
                <a:ea typeface="PingFang SC" panose="020B0400000000000000" pitchFamily="34" charset="-122"/>
                <a:cs typeface="Calibri" panose="020F0502020204030204" pitchFamily="34" charset="0"/>
              </a:rPr>
              <a:t>Latent Dirichlet Allocation</a:t>
            </a:r>
            <a:endParaRPr lang="en-US" dirty="0"/>
          </a:p>
        </p:txBody>
      </p:sp>
      <p:pic>
        <p:nvPicPr>
          <p:cNvPr id="5" name="Content Placeholder 4" descr="Diagram&#10;&#10;Description automatically generated">
            <a:extLst>
              <a:ext uri="{FF2B5EF4-FFF2-40B4-BE49-F238E27FC236}">
                <a16:creationId xmlns:a16="http://schemas.microsoft.com/office/drawing/2014/main" id="{7A7B93F6-8241-9EEF-5E59-D81333E7188F}"/>
              </a:ext>
            </a:extLst>
          </p:cNvPr>
          <p:cNvPicPr>
            <a:picLocks noGrp="1" noChangeAspect="1"/>
          </p:cNvPicPr>
          <p:nvPr>
            <p:ph idx="1"/>
          </p:nvPr>
        </p:nvPicPr>
        <p:blipFill>
          <a:blip r:embed="rId3"/>
          <a:stretch>
            <a:fillRect/>
          </a:stretch>
        </p:blipFill>
        <p:spPr>
          <a:xfrm>
            <a:off x="2619843" y="2276200"/>
            <a:ext cx="3595428" cy="3329100"/>
          </a:xfrm>
        </p:spPr>
      </p:pic>
      <p:sp>
        <p:nvSpPr>
          <p:cNvPr id="6" name="TextBox 5">
            <a:extLst>
              <a:ext uri="{FF2B5EF4-FFF2-40B4-BE49-F238E27FC236}">
                <a16:creationId xmlns:a16="http://schemas.microsoft.com/office/drawing/2014/main" id="{D0E5DFD7-2877-2B7A-D33D-BD6E46E08A61}"/>
              </a:ext>
            </a:extLst>
          </p:cNvPr>
          <p:cNvSpPr txBox="1"/>
          <p:nvPr/>
        </p:nvSpPr>
        <p:spPr>
          <a:xfrm>
            <a:off x="1258956" y="2559570"/>
            <a:ext cx="2408032" cy="646331"/>
          </a:xfrm>
          <a:prstGeom prst="rect">
            <a:avLst/>
          </a:prstGeom>
          <a:noFill/>
        </p:spPr>
        <p:txBody>
          <a:bodyPr wrap="none" rtlCol="0">
            <a:spAutoFit/>
          </a:bodyPr>
          <a:lstStyle/>
          <a:p>
            <a:r>
              <a:rPr lang="en-US" dirty="0">
                <a:solidFill>
                  <a:schemeClr val="accent2"/>
                </a:solidFill>
              </a:rPr>
              <a:t>	Dirichlet</a:t>
            </a:r>
          </a:p>
          <a:p>
            <a:r>
              <a:rPr lang="en-US" dirty="0">
                <a:solidFill>
                  <a:schemeClr val="accent2"/>
                </a:solidFill>
              </a:rPr>
              <a:t>Docs-topics distribution</a:t>
            </a:r>
          </a:p>
        </p:txBody>
      </p:sp>
      <p:sp>
        <p:nvSpPr>
          <p:cNvPr id="7" name="TextBox 6">
            <a:extLst>
              <a:ext uri="{FF2B5EF4-FFF2-40B4-BE49-F238E27FC236}">
                <a16:creationId xmlns:a16="http://schemas.microsoft.com/office/drawing/2014/main" id="{11D66B08-8C94-06B4-C39E-31F05161E2D9}"/>
              </a:ext>
            </a:extLst>
          </p:cNvPr>
          <p:cNvSpPr txBox="1"/>
          <p:nvPr/>
        </p:nvSpPr>
        <p:spPr>
          <a:xfrm>
            <a:off x="666198" y="3951432"/>
            <a:ext cx="2546403" cy="646331"/>
          </a:xfrm>
          <a:prstGeom prst="rect">
            <a:avLst/>
          </a:prstGeom>
          <a:noFill/>
        </p:spPr>
        <p:txBody>
          <a:bodyPr wrap="none" rtlCol="0">
            <a:spAutoFit/>
          </a:bodyPr>
          <a:lstStyle/>
          <a:p>
            <a:r>
              <a:rPr lang="en-US" dirty="0">
                <a:solidFill>
                  <a:schemeClr val="accent2"/>
                </a:solidFill>
              </a:rPr>
              <a:t>	Dirichlet</a:t>
            </a:r>
          </a:p>
          <a:p>
            <a:r>
              <a:rPr lang="en-US" dirty="0">
                <a:solidFill>
                  <a:schemeClr val="accent2"/>
                </a:solidFill>
              </a:rPr>
              <a:t>Topics-words distribution</a:t>
            </a:r>
          </a:p>
        </p:txBody>
      </p:sp>
      <p:sp>
        <p:nvSpPr>
          <p:cNvPr id="8" name="TextBox 7">
            <a:extLst>
              <a:ext uri="{FF2B5EF4-FFF2-40B4-BE49-F238E27FC236}">
                <a16:creationId xmlns:a16="http://schemas.microsoft.com/office/drawing/2014/main" id="{1BC84052-9DE7-0D35-EA4A-042615A8A4DA}"/>
              </a:ext>
            </a:extLst>
          </p:cNvPr>
          <p:cNvSpPr txBox="1"/>
          <p:nvPr/>
        </p:nvSpPr>
        <p:spPr>
          <a:xfrm>
            <a:off x="5678037" y="6447678"/>
            <a:ext cx="6513963" cy="276999"/>
          </a:xfrm>
          <a:prstGeom prst="rect">
            <a:avLst/>
          </a:prstGeom>
          <a:noFill/>
        </p:spPr>
        <p:txBody>
          <a:bodyPr wrap="none" rtlCol="0">
            <a:spAutoFit/>
          </a:bodyPr>
          <a:lstStyle/>
          <a:p>
            <a:r>
              <a:rPr lang="en-US" sz="1200" i="1" dirty="0">
                <a:solidFill>
                  <a:schemeClr val="bg1">
                    <a:lumMod val="75000"/>
                  </a:schemeClr>
                </a:solidFill>
                <a:latin typeface="Times" pitchFamily="2" charset="0"/>
              </a:rPr>
              <a:t>https://</a:t>
            </a:r>
            <a:r>
              <a:rPr lang="en-US" sz="1200" i="1" dirty="0" err="1">
                <a:solidFill>
                  <a:schemeClr val="bg1">
                    <a:lumMod val="75000"/>
                  </a:schemeClr>
                </a:solidFill>
                <a:latin typeface="Times" pitchFamily="2" charset="0"/>
              </a:rPr>
              <a:t>www.youtube.com</a:t>
            </a:r>
            <a:r>
              <a:rPr lang="en-US" sz="1200" i="1" dirty="0">
                <a:solidFill>
                  <a:schemeClr val="bg1">
                    <a:lumMod val="75000"/>
                  </a:schemeClr>
                </a:solidFill>
                <a:latin typeface="Times" pitchFamily="2" charset="0"/>
              </a:rPr>
              <a:t>/</a:t>
            </a:r>
            <a:r>
              <a:rPr lang="en-US" sz="1200" i="1" dirty="0" err="1">
                <a:solidFill>
                  <a:schemeClr val="bg1">
                    <a:lumMod val="75000"/>
                  </a:schemeClr>
                </a:solidFill>
                <a:latin typeface="Times" pitchFamily="2" charset="0"/>
              </a:rPr>
              <a:t>watch?v</a:t>
            </a:r>
            <a:r>
              <a:rPr lang="en-US" sz="1200" i="1" dirty="0">
                <a:solidFill>
                  <a:schemeClr val="bg1">
                    <a:lumMod val="75000"/>
                  </a:schemeClr>
                </a:solidFill>
                <a:latin typeface="Times" pitchFamily="2" charset="0"/>
              </a:rPr>
              <a:t>=T05t-SqKArY&amp;list=</a:t>
            </a:r>
            <a:r>
              <a:rPr lang="en-US" sz="1200" i="1" dirty="0" err="1">
                <a:solidFill>
                  <a:schemeClr val="bg1">
                    <a:lumMod val="75000"/>
                  </a:schemeClr>
                </a:solidFill>
                <a:latin typeface="Times" pitchFamily="2" charset="0"/>
              </a:rPr>
              <a:t>TLPQMjQxMDIwMjLirqQmTCjo-w&amp;index</a:t>
            </a:r>
            <a:r>
              <a:rPr lang="en-US" sz="1200" i="1" dirty="0">
                <a:solidFill>
                  <a:schemeClr val="bg1">
                    <a:lumMod val="75000"/>
                  </a:schemeClr>
                </a:solidFill>
                <a:latin typeface="Times" pitchFamily="2" charset="0"/>
              </a:rPr>
              <a:t>=1</a:t>
            </a:r>
          </a:p>
        </p:txBody>
      </p:sp>
      <p:sp>
        <p:nvSpPr>
          <p:cNvPr id="9" name="TextBox 8">
            <a:extLst>
              <a:ext uri="{FF2B5EF4-FFF2-40B4-BE49-F238E27FC236}">
                <a16:creationId xmlns:a16="http://schemas.microsoft.com/office/drawing/2014/main" id="{7F410527-1EAA-ECDB-E4A1-DF4E2AE1A6F8}"/>
              </a:ext>
            </a:extLst>
          </p:cNvPr>
          <p:cNvSpPr txBox="1"/>
          <p:nvPr/>
        </p:nvSpPr>
        <p:spPr>
          <a:xfrm>
            <a:off x="5678037" y="2832839"/>
            <a:ext cx="3812804" cy="923330"/>
          </a:xfrm>
          <a:prstGeom prst="rect">
            <a:avLst/>
          </a:prstGeom>
          <a:noFill/>
        </p:spPr>
        <p:txBody>
          <a:bodyPr wrap="square" rtlCol="0">
            <a:spAutoFit/>
          </a:bodyPr>
          <a:lstStyle/>
          <a:p>
            <a:r>
              <a:rPr lang="en-US" dirty="0">
                <a:solidFill>
                  <a:schemeClr val="accent1"/>
                </a:solidFill>
              </a:rPr>
              <a:t>Multinomial distribution – selecting a 	word from a document and 	it has the topic t</a:t>
            </a:r>
          </a:p>
        </p:txBody>
      </p:sp>
      <p:sp>
        <p:nvSpPr>
          <p:cNvPr id="10" name="TextBox 9">
            <a:extLst>
              <a:ext uri="{FF2B5EF4-FFF2-40B4-BE49-F238E27FC236}">
                <a16:creationId xmlns:a16="http://schemas.microsoft.com/office/drawing/2014/main" id="{741FC931-8685-39CD-6A17-059F67D067C7}"/>
              </a:ext>
            </a:extLst>
          </p:cNvPr>
          <p:cNvSpPr txBox="1"/>
          <p:nvPr/>
        </p:nvSpPr>
        <p:spPr>
          <a:xfrm>
            <a:off x="2619843" y="5343295"/>
            <a:ext cx="4831323" cy="646331"/>
          </a:xfrm>
          <a:prstGeom prst="rect">
            <a:avLst/>
          </a:prstGeom>
          <a:noFill/>
        </p:spPr>
        <p:txBody>
          <a:bodyPr wrap="none" rtlCol="0">
            <a:spAutoFit/>
          </a:bodyPr>
          <a:lstStyle/>
          <a:p>
            <a:r>
              <a:rPr lang="en-US" dirty="0">
                <a:solidFill>
                  <a:schemeClr val="accent1"/>
                </a:solidFill>
              </a:rPr>
              <a:t>Multinomial distribution – </a:t>
            </a:r>
          </a:p>
          <a:p>
            <a:r>
              <a:rPr lang="en-US" dirty="0">
                <a:solidFill>
                  <a:schemeClr val="accent1"/>
                </a:solidFill>
              </a:rPr>
              <a:t>Selecting a word from a topic and it is the word w</a:t>
            </a:r>
          </a:p>
        </p:txBody>
      </p:sp>
      <p:sp>
        <p:nvSpPr>
          <p:cNvPr id="11" name="TextBox 10">
            <a:extLst>
              <a:ext uri="{FF2B5EF4-FFF2-40B4-BE49-F238E27FC236}">
                <a16:creationId xmlns:a16="http://schemas.microsoft.com/office/drawing/2014/main" id="{4422C749-642B-E883-EB7F-B363575CAF6E}"/>
              </a:ext>
            </a:extLst>
          </p:cNvPr>
          <p:cNvSpPr txBox="1"/>
          <p:nvPr/>
        </p:nvSpPr>
        <p:spPr>
          <a:xfrm>
            <a:off x="6085685" y="3812875"/>
            <a:ext cx="1490473" cy="369332"/>
          </a:xfrm>
          <a:prstGeom prst="rect">
            <a:avLst/>
          </a:prstGeom>
          <a:noFill/>
        </p:spPr>
        <p:txBody>
          <a:bodyPr wrap="none" rtlCol="0">
            <a:spAutoFit/>
          </a:bodyPr>
          <a:lstStyle/>
          <a:p>
            <a:r>
              <a:rPr lang="en-US" dirty="0"/>
              <a:t>Chosen topics</a:t>
            </a:r>
          </a:p>
        </p:txBody>
      </p:sp>
      <p:sp>
        <p:nvSpPr>
          <p:cNvPr id="12" name="TextBox 11">
            <a:extLst>
              <a:ext uri="{FF2B5EF4-FFF2-40B4-BE49-F238E27FC236}">
                <a16:creationId xmlns:a16="http://schemas.microsoft.com/office/drawing/2014/main" id="{759AF7D2-7CD1-4A3F-5FC4-C7F2F664E3BA}"/>
              </a:ext>
            </a:extLst>
          </p:cNvPr>
          <p:cNvSpPr txBox="1"/>
          <p:nvPr/>
        </p:nvSpPr>
        <p:spPr>
          <a:xfrm>
            <a:off x="6085684" y="4602379"/>
            <a:ext cx="1505092" cy="369332"/>
          </a:xfrm>
          <a:prstGeom prst="rect">
            <a:avLst/>
          </a:prstGeom>
          <a:noFill/>
        </p:spPr>
        <p:txBody>
          <a:bodyPr wrap="none" rtlCol="0">
            <a:spAutoFit/>
          </a:bodyPr>
          <a:lstStyle/>
          <a:p>
            <a:r>
              <a:rPr lang="en-US" dirty="0"/>
              <a:t>Chosen words</a:t>
            </a:r>
          </a:p>
        </p:txBody>
      </p:sp>
      <p:sp>
        <p:nvSpPr>
          <p:cNvPr id="13" name="TextBox 12">
            <a:extLst>
              <a:ext uri="{FF2B5EF4-FFF2-40B4-BE49-F238E27FC236}">
                <a16:creationId xmlns:a16="http://schemas.microsoft.com/office/drawing/2014/main" id="{5189314E-0C27-9496-11FB-F4DD80BDEE2A}"/>
              </a:ext>
            </a:extLst>
          </p:cNvPr>
          <p:cNvSpPr txBox="1"/>
          <p:nvPr/>
        </p:nvSpPr>
        <p:spPr>
          <a:xfrm>
            <a:off x="8435273" y="4214221"/>
            <a:ext cx="3595428" cy="1477328"/>
          </a:xfrm>
          <a:prstGeom prst="rect">
            <a:avLst/>
          </a:prstGeom>
          <a:noFill/>
        </p:spPr>
        <p:txBody>
          <a:bodyPr wrap="square" rtlCol="0">
            <a:spAutoFit/>
          </a:bodyPr>
          <a:lstStyle/>
          <a:p>
            <a:r>
              <a:rPr lang="en-US" dirty="0"/>
              <a:t>Goal: </a:t>
            </a:r>
          </a:p>
          <a:p>
            <a:r>
              <a:rPr lang="en-US" dirty="0"/>
              <a:t>1. each document has a main topic </a:t>
            </a:r>
          </a:p>
          <a:p>
            <a:r>
              <a:rPr lang="en-US" dirty="0"/>
              <a:t>2. Each word has a main topic</a:t>
            </a:r>
          </a:p>
          <a:p>
            <a:r>
              <a:rPr lang="en-US" dirty="0">
                <a:sym typeface="Wingdings" pitchFamily="2" charset="2"/>
              </a:rPr>
              <a:t> create a document as close to input document as possible</a:t>
            </a:r>
          </a:p>
        </p:txBody>
      </p:sp>
    </p:spTree>
    <p:extLst>
      <p:ext uri="{BB962C8B-B14F-4D97-AF65-F5344CB8AC3E}">
        <p14:creationId xmlns:p14="http://schemas.microsoft.com/office/powerpoint/2010/main" val="1524194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95FE-F1E2-1A9D-8441-3D7F39F3B5CE}"/>
              </a:ext>
            </a:extLst>
          </p:cNvPr>
          <p:cNvSpPr>
            <a:spLocks noGrp="1"/>
          </p:cNvSpPr>
          <p:nvPr>
            <p:ph type="title"/>
          </p:nvPr>
        </p:nvSpPr>
        <p:spPr>
          <a:xfrm>
            <a:off x="838200" y="927847"/>
            <a:ext cx="10515600" cy="762841"/>
          </a:xfrm>
        </p:spPr>
        <p:txBody>
          <a:bodyPr>
            <a:normAutofit/>
          </a:bodyPr>
          <a:lstStyle/>
          <a:p>
            <a:r>
              <a:rPr lang="en-US" dirty="0" err="1"/>
              <a:t>tf-idf</a:t>
            </a:r>
            <a:r>
              <a:rPr lang="en-US" dirty="0"/>
              <a:t> – </a:t>
            </a:r>
            <a:r>
              <a:rPr lang="en-US" sz="3600" dirty="0"/>
              <a:t>Term Frequency-Inversed Document Frequency</a:t>
            </a:r>
          </a:p>
        </p:txBody>
      </p:sp>
      <p:sp>
        <p:nvSpPr>
          <p:cNvPr id="3" name="Content Placeholder 2">
            <a:extLst>
              <a:ext uri="{FF2B5EF4-FFF2-40B4-BE49-F238E27FC236}">
                <a16:creationId xmlns:a16="http://schemas.microsoft.com/office/drawing/2014/main" id="{0B08B0A7-6766-4C67-D879-F5E492E472BE}"/>
              </a:ext>
            </a:extLst>
          </p:cNvPr>
          <p:cNvSpPr>
            <a:spLocks noGrp="1"/>
          </p:cNvSpPr>
          <p:nvPr>
            <p:ph idx="1"/>
          </p:nvPr>
        </p:nvSpPr>
        <p:spPr>
          <a:xfrm>
            <a:off x="838200" y="2057400"/>
            <a:ext cx="10515600" cy="1197184"/>
          </a:xfrm>
        </p:spPr>
        <p:txBody>
          <a:bodyPr/>
          <a:lstStyle/>
          <a:p>
            <a:r>
              <a:rPr lang="en-US" dirty="0"/>
              <a:t>Term frequency – how often a word occurs in a document</a:t>
            </a:r>
          </a:p>
          <a:p>
            <a:r>
              <a:rPr lang="en-US" dirty="0"/>
              <a:t>Document frequency – how often a word occurs in the corpus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10CFD1-4B43-B00A-A429-760F6DA438E0}"/>
                  </a:ext>
                </a:extLst>
              </p:cNvPr>
              <p:cNvSpPr txBox="1"/>
              <p:nvPr/>
            </p:nvSpPr>
            <p:spPr>
              <a:xfrm>
                <a:off x="838200" y="3458986"/>
                <a:ext cx="2457724" cy="658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AU" b="0" i="1" smtClean="0">
                              <a:latin typeface="Cambria Math" panose="02040503050406030204" pitchFamily="18" charset="0"/>
                            </a:rPr>
                            <m:t>𝑇𝑒𝑟𝑚</m:t>
                          </m:r>
                          <m:r>
                            <a:rPr lang="en-AU" b="0" i="1" smtClean="0">
                              <a:latin typeface="Cambria Math" panose="02040503050406030204" pitchFamily="18" charset="0"/>
                            </a:rPr>
                            <m:t> </m:t>
                          </m:r>
                          <m:r>
                            <a:rPr lang="en-AU" b="0" i="1" smtClean="0">
                              <a:latin typeface="Cambria Math" panose="02040503050406030204" pitchFamily="18" charset="0"/>
                            </a:rPr>
                            <m:t>𝐹𝑟𝑒𝑞𝑢𝑒𝑛𝑐𝑦</m:t>
                          </m:r>
                        </m:num>
                        <m:den>
                          <m:r>
                            <a:rPr lang="en-AU" b="0" i="1" smtClean="0">
                              <a:latin typeface="Cambria Math" panose="02040503050406030204" pitchFamily="18" charset="0"/>
                            </a:rPr>
                            <m:t>𝐷𝑜𝑐𝑢𝑚𝑒𝑛𝑡</m:t>
                          </m:r>
                          <m:r>
                            <a:rPr lang="en-AU" b="0" i="1" smtClean="0">
                              <a:latin typeface="Cambria Math" panose="02040503050406030204" pitchFamily="18" charset="0"/>
                            </a:rPr>
                            <m:t> </m:t>
                          </m:r>
                          <m:r>
                            <a:rPr lang="en-AU" b="0" i="1" smtClean="0">
                              <a:latin typeface="Cambria Math" panose="02040503050406030204" pitchFamily="18" charset="0"/>
                            </a:rPr>
                            <m:t>𝐹𝑟𝑒𝑞𝑢𝑒𝑛𝑐𝑦</m:t>
                          </m:r>
                        </m:den>
                      </m:f>
                    </m:oMath>
                  </m:oMathPara>
                </a14:m>
                <a:endParaRPr lang="en-US" dirty="0"/>
              </a:p>
            </p:txBody>
          </p:sp>
        </mc:Choice>
        <mc:Fallback xmlns="">
          <p:sp>
            <p:nvSpPr>
              <p:cNvPr id="5" name="TextBox 4">
                <a:extLst>
                  <a:ext uri="{FF2B5EF4-FFF2-40B4-BE49-F238E27FC236}">
                    <a16:creationId xmlns:a16="http://schemas.microsoft.com/office/drawing/2014/main" id="{2B10CFD1-4B43-B00A-A429-760F6DA438E0}"/>
                  </a:ext>
                </a:extLst>
              </p:cNvPr>
              <p:cNvSpPr txBox="1">
                <a:spLocks noRot="1" noChangeAspect="1" noMove="1" noResize="1" noEditPoints="1" noAdjustHandles="1" noChangeArrowheads="1" noChangeShapeType="1" noTextEdit="1"/>
              </p:cNvSpPr>
              <p:nvPr/>
            </p:nvSpPr>
            <p:spPr>
              <a:xfrm>
                <a:off x="838200" y="3458986"/>
                <a:ext cx="2457724" cy="658194"/>
              </a:xfrm>
              <a:prstGeom prst="rect">
                <a:avLst/>
              </a:prstGeom>
              <a:blipFill>
                <a:blip r:embed="rId2"/>
                <a:stretch>
                  <a:fillRect t="-1923" b="-1153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89D837-DD38-68DF-C5AB-59742AAFE48B}"/>
              </a:ext>
            </a:extLst>
          </p:cNvPr>
          <p:cNvSpPr txBox="1"/>
          <p:nvPr/>
        </p:nvSpPr>
        <p:spPr>
          <a:xfrm>
            <a:off x="3576918" y="3603417"/>
            <a:ext cx="5891165" cy="369332"/>
          </a:xfrm>
          <a:prstGeom prst="rect">
            <a:avLst/>
          </a:prstGeom>
          <a:noFill/>
        </p:spPr>
        <p:txBody>
          <a:bodyPr wrap="none" rtlCol="0">
            <a:spAutoFit/>
          </a:bodyPr>
          <a:lstStyle/>
          <a:p>
            <a:r>
              <a:rPr lang="en-US" dirty="0"/>
              <a:t>Relevance/importance/uniqueness of a word to a document </a:t>
            </a:r>
          </a:p>
        </p:txBody>
      </p:sp>
      <p:sp>
        <p:nvSpPr>
          <p:cNvPr id="7" name="TextBox 6">
            <a:extLst>
              <a:ext uri="{FF2B5EF4-FFF2-40B4-BE49-F238E27FC236}">
                <a16:creationId xmlns:a16="http://schemas.microsoft.com/office/drawing/2014/main" id="{0E6330FC-B3F1-65C3-786F-05A752E4A317}"/>
              </a:ext>
            </a:extLst>
          </p:cNvPr>
          <p:cNvSpPr txBox="1"/>
          <p:nvPr/>
        </p:nvSpPr>
        <p:spPr>
          <a:xfrm>
            <a:off x="1143000" y="4733365"/>
            <a:ext cx="4059766" cy="369332"/>
          </a:xfrm>
          <a:prstGeom prst="rect">
            <a:avLst/>
          </a:prstGeom>
          <a:noFill/>
        </p:spPr>
        <p:txBody>
          <a:bodyPr wrap="none" rtlCol="0">
            <a:spAutoFit/>
          </a:bodyPr>
          <a:lstStyle/>
          <a:p>
            <a:r>
              <a:rPr lang="en-US" dirty="0"/>
              <a:t>Assumes a document as a “bag of words”</a:t>
            </a:r>
          </a:p>
        </p:txBody>
      </p:sp>
    </p:spTree>
    <p:extLst>
      <p:ext uri="{BB962C8B-B14F-4D97-AF65-F5344CB8AC3E}">
        <p14:creationId xmlns:p14="http://schemas.microsoft.com/office/powerpoint/2010/main" val="294971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7263-65AA-0E36-901E-CF18D92695D5}"/>
              </a:ext>
            </a:extLst>
          </p:cNvPr>
          <p:cNvSpPr>
            <a:spLocks noGrp="1"/>
          </p:cNvSpPr>
          <p:nvPr>
            <p:ph type="title"/>
          </p:nvPr>
        </p:nvSpPr>
        <p:spPr>
          <a:xfrm>
            <a:off x="722947" y="717578"/>
            <a:ext cx="10515600" cy="1052853"/>
          </a:xfrm>
        </p:spPr>
        <p:txBody>
          <a:bodyPr/>
          <a:lstStyle/>
          <a:p>
            <a:r>
              <a:rPr lang="en-US" dirty="0"/>
              <a:t>Machine learning</a:t>
            </a:r>
          </a:p>
        </p:txBody>
      </p:sp>
      <p:sp>
        <p:nvSpPr>
          <p:cNvPr id="4" name="Rounded Rectangle 3">
            <a:extLst>
              <a:ext uri="{FF2B5EF4-FFF2-40B4-BE49-F238E27FC236}">
                <a16:creationId xmlns:a16="http://schemas.microsoft.com/office/drawing/2014/main" id="{9EC25182-AC4E-7597-DCA7-163B83BED981}"/>
              </a:ext>
            </a:extLst>
          </p:cNvPr>
          <p:cNvSpPr/>
          <p:nvPr/>
        </p:nvSpPr>
        <p:spPr>
          <a:xfrm>
            <a:off x="2290491" y="3322727"/>
            <a:ext cx="1959429" cy="1197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5" name="Rounded Rectangle 4">
            <a:extLst>
              <a:ext uri="{FF2B5EF4-FFF2-40B4-BE49-F238E27FC236}">
                <a16:creationId xmlns:a16="http://schemas.microsoft.com/office/drawing/2014/main" id="{5EA97C85-0C88-E2A2-6814-3E06C3190286}"/>
              </a:ext>
            </a:extLst>
          </p:cNvPr>
          <p:cNvSpPr/>
          <p:nvPr/>
        </p:nvSpPr>
        <p:spPr>
          <a:xfrm>
            <a:off x="4649967" y="3322727"/>
            <a:ext cx="4229099" cy="1197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a:t>
            </a:r>
          </a:p>
        </p:txBody>
      </p:sp>
      <p:sp>
        <p:nvSpPr>
          <p:cNvPr id="6" name="Rounded Rectangle 5">
            <a:extLst>
              <a:ext uri="{FF2B5EF4-FFF2-40B4-BE49-F238E27FC236}">
                <a16:creationId xmlns:a16="http://schemas.microsoft.com/office/drawing/2014/main" id="{6DC0D8AE-4A52-1B82-904D-F8035ECF14F2}"/>
              </a:ext>
            </a:extLst>
          </p:cNvPr>
          <p:cNvSpPr/>
          <p:nvPr/>
        </p:nvSpPr>
        <p:spPr>
          <a:xfrm>
            <a:off x="9279118" y="3322727"/>
            <a:ext cx="1959429" cy="1197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p>
        </p:txBody>
      </p:sp>
      <p:sp>
        <p:nvSpPr>
          <p:cNvPr id="7" name="Rounded Rectangle 6">
            <a:extLst>
              <a:ext uri="{FF2B5EF4-FFF2-40B4-BE49-F238E27FC236}">
                <a16:creationId xmlns:a16="http://schemas.microsoft.com/office/drawing/2014/main" id="{CCF99DE0-8987-911E-D46E-B3BCAD71B76A}"/>
              </a:ext>
            </a:extLst>
          </p:cNvPr>
          <p:cNvSpPr/>
          <p:nvPr/>
        </p:nvSpPr>
        <p:spPr>
          <a:xfrm>
            <a:off x="4649968" y="4838643"/>
            <a:ext cx="4229099" cy="14634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Linear regression, Decision Tree, SVM……</a:t>
            </a:r>
          </a:p>
        </p:txBody>
      </p:sp>
      <p:cxnSp>
        <p:nvCxnSpPr>
          <p:cNvPr id="9" name="Straight Arrow Connector 8">
            <a:extLst>
              <a:ext uri="{FF2B5EF4-FFF2-40B4-BE49-F238E27FC236}">
                <a16:creationId xmlns:a16="http://schemas.microsoft.com/office/drawing/2014/main" id="{A5475098-6323-B22E-2A72-F14947D05287}"/>
              </a:ext>
            </a:extLst>
          </p:cNvPr>
          <p:cNvCxnSpPr>
            <a:cxnSpLocks/>
            <a:stCxn id="5" idx="2"/>
            <a:endCxn id="7" idx="0"/>
          </p:cNvCxnSpPr>
          <p:nvPr/>
        </p:nvCxnSpPr>
        <p:spPr>
          <a:xfrm>
            <a:off x="6764517" y="4520155"/>
            <a:ext cx="1" cy="3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72108A-AE4D-F62A-EF02-C69564C79484}"/>
              </a:ext>
            </a:extLst>
          </p:cNvPr>
          <p:cNvSpPr/>
          <p:nvPr/>
        </p:nvSpPr>
        <p:spPr>
          <a:xfrm>
            <a:off x="2290491" y="4838643"/>
            <a:ext cx="1959429" cy="14634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Numbers, text, images, speech…</a:t>
            </a:r>
          </a:p>
        </p:txBody>
      </p:sp>
      <p:cxnSp>
        <p:nvCxnSpPr>
          <p:cNvPr id="15" name="Straight Arrow Connector 14">
            <a:extLst>
              <a:ext uri="{FF2B5EF4-FFF2-40B4-BE49-F238E27FC236}">
                <a16:creationId xmlns:a16="http://schemas.microsoft.com/office/drawing/2014/main" id="{749EB467-7630-81B6-FC1F-6268264A6AFD}"/>
              </a:ext>
            </a:extLst>
          </p:cNvPr>
          <p:cNvCxnSpPr>
            <a:cxnSpLocks/>
          </p:cNvCxnSpPr>
          <p:nvPr/>
        </p:nvCxnSpPr>
        <p:spPr>
          <a:xfrm flipH="1">
            <a:off x="3270204" y="4171383"/>
            <a:ext cx="1" cy="62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0DC32E63-1F5E-1991-5D1F-74B386A52467}"/>
              </a:ext>
            </a:extLst>
          </p:cNvPr>
          <p:cNvSpPr/>
          <p:nvPr/>
        </p:nvSpPr>
        <p:spPr>
          <a:xfrm>
            <a:off x="4610011" y="1916608"/>
            <a:ext cx="1337038" cy="9252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Supervised</a:t>
            </a:r>
          </a:p>
        </p:txBody>
      </p:sp>
      <p:sp>
        <p:nvSpPr>
          <p:cNvPr id="18" name="Rounded Rectangle 17">
            <a:extLst>
              <a:ext uri="{FF2B5EF4-FFF2-40B4-BE49-F238E27FC236}">
                <a16:creationId xmlns:a16="http://schemas.microsoft.com/office/drawing/2014/main" id="{F5812729-03AA-1415-CA4C-488B5E6C7165}"/>
              </a:ext>
            </a:extLst>
          </p:cNvPr>
          <p:cNvSpPr/>
          <p:nvPr/>
        </p:nvSpPr>
        <p:spPr>
          <a:xfrm>
            <a:off x="6019011" y="1928013"/>
            <a:ext cx="1554776" cy="9252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Unsupervised</a:t>
            </a:r>
          </a:p>
        </p:txBody>
      </p:sp>
      <p:sp>
        <p:nvSpPr>
          <p:cNvPr id="19" name="Rounded Rectangle 18">
            <a:extLst>
              <a:ext uri="{FF2B5EF4-FFF2-40B4-BE49-F238E27FC236}">
                <a16:creationId xmlns:a16="http://schemas.microsoft.com/office/drawing/2014/main" id="{9B993437-1761-29A3-800A-B28B0FA2E511}"/>
              </a:ext>
            </a:extLst>
          </p:cNvPr>
          <p:cNvSpPr/>
          <p:nvPr/>
        </p:nvSpPr>
        <p:spPr>
          <a:xfrm>
            <a:off x="7667761" y="1932846"/>
            <a:ext cx="1337038" cy="9252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Reinforced</a:t>
            </a:r>
          </a:p>
        </p:txBody>
      </p:sp>
      <p:sp>
        <p:nvSpPr>
          <p:cNvPr id="24" name="TextBox 23">
            <a:extLst>
              <a:ext uri="{FF2B5EF4-FFF2-40B4-BE49-F238E27FC236}">
                <a16:creationId xmlns:a16="http://schemas.microsoft.com/office/drawing/2014/main" id="{55BAF5F9-9E47-DFFE-6B6B-66F23B17E0DD}"/>
              </a:ext>
            </a:extLst>
          </p:cNvPr>
          <p:cNvSpPr txBox="1"/>
          <p:nvPr/>
        </p:nvSpPr>
        <p:spPr>
          <a:xfrm>
            <a:off x="404467" y="2106493"/>
            <a:ext cx="1877822" cy="369332"/>
          </a:xfrm>
          <a:prstGeom prst="rect">
            <a:avLst/>
          </a:prstGeom>
          <a:noFill/>
        </p:spPr>
        <p:txBody>
          <a:bodyPr wrap="none" rtlCol="0">
            <a:spAutoFit/>
          </a:bodyPr>
          <a:lstStyle/>
          <a:p>
            <a:r>
              <a:rPr lang="en-US" dirty="0"/>
              <a:t>Learning methods</a:t>
            </a:r>
          </a:p>
        </p:txBody>
      </p:sp>
      <p:sp>
        <p:nvSpPr>
          <p:cNvPr id="25" name="TextBox 24">
            <a:extLst>
              <a:ext uri="{FF2B5EF4-FFF2-40B4-BE49-F238E27FC236}">
                <a16:creationId xmlns:a16="http://schemas.microsoft.com/office/drawing/2014/main" id="{920F2004-6D6B-C682-FC5B-70206D345F20}"/>
              </a:ext>
            </a:extLst>
          </p:cNvPr>
          <p:cNvSpPr txBox="1"/>
          <p:nvPr/>
        </p:nvSpPr>
        <p:spPr>
          <a:xfrm>
            <a:off x="607695" y="3736775"/>
            <a:ext cx="1381597" cy="369332"/>
          </a:xfrm>
          <a:prstGeom prst="rect">
            <a:avLst/>
          </a:prstGeom>
          <a:noFill/>
        </p:spPr>
        <p:txBody>
          <a:bodyPr wrap="none" rtlCol="0">
            <a:spAutoFit/>
          </a:bodyPr>
          <a:lstStyle/>
          <a:p>
            <a:r>
              <a:rPr lang="en-US" dirty="0"/>
              <a:t>Components</a:t>
            </a:r>
          </a:p>
        </p:txBody>
      </p:sp>
      <p:sp>
        <p:nvSpPr>
          <p:cNvPr id="26" name="TextBox 25">
            <a:extLst>
              <a:ext uri="{FF2B5EF4-FFF2-40B4-BE49-F238E27FC236}">
                <a16:creationId xmlns:a16="http://schemas.microsoft.com/office/drawing/2014/main" id="{4A9D2DC8-BD63-F699-3DA8-C399ABEB5E9A}"/>
              </a:ext>
            </a:extLst>
          </p:cNvPr>
          <p:cNvSpPr txBox="1"/>
          <p:nvPr/>
        </p:nvSpPr>
        <p:spPr>
          <a:xfrm>
            <a:off x="770091" y="5564307"/>
            <a:ext cx="1066959" cy="369332"/>
          </a:xfrm>
          <a:prstGeom prst="rect">
            <a:avLst/>
          </a:prstGeom>
          <a:noFill/>
        </p:spPr>
        <p:txBody>
          <a:bodyPr wrap="none" rtlCol="0">
            <a:spAutoFit/>
          </a:bodyPr>
          <a:lstStyle/>
          <a:p>
            <a:r>
              <a:rPr lang="en-US" dirty="0"/>
              <a:t>Examples</a:t>
            </a:r>
          </a:p>
        </p:txBody>
      </p:sp>
      <p:sp>
        <p:nvSpPr>
          <p:cNvPr id="27" name="Rounded Rectangle 26">
            <a:extLst>
              <a:ext uri="{FF2B5EF4-FFF2-40B4-BE49-F238E27FC236}">
                <a16:creationId xmlns:a16="http://schemas.microsoft.com/office/drawing/2014/main" id="{D799F83A-D7EF-924D-D90F-0FBEAFAA11C9}"/>
              </a:ext>
            </a:extLst>
          </p:cNvPr>
          <p:cNvSpPr/>
          <p:nvPr/>
        </p:nvSpPr>
        <p:spPr>
          <a:xfrm>
            <a:off x="9279118" y="4838643"/>
            <a:ext cx="1959429" cy="14634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Attributes in data</a:t>
            </a:r>
          </a:p>
        </p:txBody>
      </p:sp>
      <p:cxnSp>
        <p:nvCxnSpPr>
          <p:cNvPr id="28" name="Straight Arrow Connector 27">
            <a:extLst>
              <a:ext uri="{FF2B5EF4-FFF2-40B4-BE49-F238E27FC236}">
                <a16:creationId xmlns:a16="http://schemas.microsoft.com/office/drawing/2014/main" id="{68D7D193-45C0-7B74-C03F-DBFEF85A55A5}"/>
              </a:ext>
            </a:extLst>
          </p:cNvPr>
          <p:cNvCxnSpPr>
            <a:cxnSpLocks/>
          </p:cNvCxnSpPr>
          <p:nvPr/>
        </p:nvCxnSpPr>
        <p:spPr>
          <a:xfrm flipH="1">
            <a:off x="10286318" y="4188122"/>
            <a:ext cx="1" cy="667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087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5D33-857A-C7EF-9D1E-A13F2A11915F}"/>
              </a:ext>
            </a:extLst>
          </p:cNvPr>
          <p:cNvSpPr>
            <a:spLocks noGrp="1"/>
          </p:cNvSpPr>
          <p:nvPr>
            <p:ph type="title"/>
          </p:nvPr>
        </p:nvSpPr>
        <p:spPr>
          <a:xfrm>
            <a:off x="838200" y="804231"/>
            <a:ext cx="10515600" cy="886457"/>
          </a:xfrm>
        </p:spPr>
        <p:txBody>
          <a:bodyPr>
            <a:normAutofit/>
          </a:bodyPr>
          <a:lstStyle/>
          <a:p>
            <a:r>
              <a:rPr lang="en-US" dirty="0"/>
              <a:t>Dimensionality Reduction</a:t>
            </a:r>
          </a:p>
        </p:txBody>
      </p:sp>
      <p:sp>
        <p:nvSpPr>
          <p:cNvPr id="3" name="Content Placeholder 2">
            <a:extLst>
              <a:ext uri="{FF2B5EF4-FFF2-40B4-BE49-F238E27FC236}">
                <a16:creationId xmlns:a16="http://schemas.microsoft.com/office/drawing/2014/main" id="{DB1804CA-7300-EE22-08C2-AC975A777B0E}"/>
              </a:ext>
            </a:extLst>
          </p:cNvPr>
          <p:cNvSpPr>
            <a:spLocks noGrp="1"/>
          </p:cNvSpPr>
          <p:nvPr>
            <p:ph idx="1"/>
          </p:nvPr>
        </p:nvSpPr>
        <p:spPr>
          <a:xfrm>
            <a:off x="838200" y="2407023"/>
            <a:ext cx="10515600" cy="3769939"/>
          </a:xfrm>
        </p:spPr>
        <p:txBody>
          <a:bodyPr>
            <a:normAutofit/>
          </a:bodyPr>
          <a:lstStyle/>
          <a:p>
            <a:r>
              <a:rPr lang="en-US" dirty="0"/>
              <a:t>Plot performances for different number of topics and find the ‘elbow point’</a:t>
            </a:r>
          </a:p>
          <a:p>
            <a:r>
              <a:rPr lang="en-US" dirty="0"/>
              <a:t>t-SNE – projecting </a:t>
            </a:r>
            <a:r>
              <a:rPr lang="en-US" dirty="0" err="1"/>
              <a:t>highD</a:t>
            </a:r>
            <a:r>
              <a:rPr lang="en-US" dirty="0"/>
              <a:t> data to lower dimension with cluster information</a:t>
            </a:r>
          </a:p>
          <a:p>
            <a:r>
              <a:rPr lang="en-US" dirty="0"/>
              <a:t>PCA</a:t>
            </a:r>
          </a:p>
          <a:p>
            <a:pPr marL="0" indent="0">
              <a:buNone/>
            </a:pPr>
            <a:r>
              <a:rPr lang="en-US" dirty="0"/>
              <a:t>	</a:t>
            </a:r>
          </a:p>
          <a:p>
            <a:endParaRPr lang="en-US" dirty="0"/>
          </a:p>
        </p:txBody>
      </p:sp>
      <p:sp>
        <p:nvSpPr>
          <p:cNvPr id="4" name="TextBox 3">
            <a:extLst>
              <a:ext uri="{FF2B5EF4-FFF2-40B4-BE49-F238E27FC236}">
                <a16:creationId xmlns:a16="http://schemas.microsoft.com/office/drawing/2014/main" id="{03CCA0C3-EC38-1A3F-62E8-390F279D8673}"/>
              </a:ext>
            </a:extLst>
          </p:cNvPr>
          <p:cNvSpPr txBox="1"/>
          <p:nvPr/>
        </p:nvSpPr>
        <p:spPr>
          <a:xfrm>
            <a:off x="6636761" y="171265"/>
            <a:ext cx="5555239" cy="523220"/>
          </a:xfrm>
          <a:prstGeom prst="rect">
            <a:avLst/>
          </a:prstGeom>
          <a:noFill/>
        </p:spPr>
        <p:txBody>
          <a:bodyPr wrap="none" rtlCol="0">
            <a:spAutoFit/>
          </a:bodyPr>
          <a:lstStyle/>
          <a:p>
            <a:r>
              <a:rPr lang="en-US" sz="2800" dirty="0">
                <a:latin typeface="+mj-lt"/>
              </a:rPr>
              <a:t>How to decide topic/cluster number?</a:t>
            </a:r>
          </a:p>
        </p:txBody>
      </p:sp>
    </p:spTree>
    <p:extLst>
      <p:ext uri="{BB962C8B-B14F-4D97-AF65-F5344CB8AC3E}">
        <p14:creationId xmlns:p14="http://schemas.microsoft.com/office/powerpoint/2010/main" val="917988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62718"/>
            <a:ext cx="12192001" cy="2847533"/>
            <a:chOff x="-1" y="704365"/>
            <a:chExt cx="12192001" cy="2847533"/>
          </a:xfrm>
        </p:grpSpPr>
        <p:pic>
          <p:nvPicPr>
            <p:cNvPr id="22" name="Picture 21">
              <a:extLst>
                <a:ext uri="{FF2B5EF4-FFF2-40B4-BE49-F238E27FC236}">
                  <a16:creationId xmlns:a16="http://schemas.microsoft.com/office/drawing/2014/main" id="{1A5D3183-297A-A14E-9917-936DB1B10C02}"/>
                </a:ext>
              </a:extLst>
            </p:cNvPr>
            <p:cNvPicPr>
              <a:picLocks noChangeAspect="1"/>
            </p:cNvPicPr>
            <p:nvPr/>
          </p:nvPicPr>
          <p:blipFill rotWithShape="1">
            <a:blip r:embed="rId2"/>
            <a:srcRect l="9727" r="13507"/>
            <a:stretch/>
          </p:blipFill>
          <p:spPr>
            <a:xfrm>
              <a:off x="-1" y="1340251"/>
              <a:ext cx="12192001" cy="2205813"/>
            </a:xfrm>
            <a:prstGeom prst="rect">
              <a:avLst/>
            </a:prstGeom>
          </p:spPr>
        </p:pic>
        <p:sp>
          <p:nvSpPr>
            <p:cNvPr id="23" name="Rectangle 22">
              <a:extLst>
                <a:ext uri="{FF2B5EF4-FFF2-40B4-BE49-F238E27FC236}">
                  <a16:creationId xmlns:a16="http://schemas.microsoft.com/office/drawing/2014/main" id="{1CC66C84-C0BE-404F-B473-57DF416E7348}"/>
                </a:ext>
              </a:extLst>
            </p:cNvPr>
            <p:cNvSpPr/>
            <p:nvPr/>
          </p:nvSpPr>
          <p:spPr>
            <a:xfrm>
              <a:off x="-1" y="704365"/>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664C8-3C46-8F45-8BF9-B14C7FA24472}"/>
                </a:ext>
              </a:extLst>
            </p:cNvPr>
            <p:cNvSpPr/>
            <p:nvPr/>
          </p:nvSpPr>
          <p:spPr>
            <a:xfrm>
              <a:off x="0" y="1340251"/>
              <a:ext cx="12192000" cy="2205813"/>
            </a:xfrm>
            <a:prstGeom prst="rect">
              <a:avLst/>
            </a:prstGeom>
            <a:gradFill flip="none" rotWithShape="1">
              <a:gsLst>
                <a:gs pos="0">
                  <a:schemeClr val="accent1">
                    <a:lumMod val="5000"/>
                    <a:lumOff val="95000"/>
                    <a:alpha val="10000"/>
                  </a:schemeClr>
                </a:gs>
                <a:gs pos="63000">
                  <a:schemeClr val="tx1">
                    <a:alpha val="20000"/>
                  </a:schemeClr>
                </a:gs>
                <a:gs pos="90000">
                  <a:schemeClr val="tx1">
                    <a:alpha val="30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3">
              <a:lum bright="100000" contrast="100000"/>
              <a:extLst>
                <a:ext uri="{96DAC541-7B7A-43D3-8B79-37D633B846F1}">
                  <asvg:svgBlip xmlns:asvg="http://schemas.microsoft.com/office/drawing/2016/SVG/main" r:embed="rId4"/>
                </a:ext>
              </a:extLst>
            </a:blip>
            <a:srcRect b="23443"/>
            <a:stretch/>
          </p:blipFill>
          <p:spPr>
            <a:xfrm>
              <a:off x="-1" y="2705231"/>
              <a:ext cx="12192000" cy="846667"/>
            </a:xfrm>
            <a:prstGeom prst="rect">
              <a:avLst/>
            </a:prstGeom>
          </p:spPr>
        </p:pic>
      </p:grpSp>
      <p:sp>
        <p:nvSpPr>
          <p:cNvPr id="2" name="Rectangle 1">
            <a:extLst>
              <a:ext uri="{FF2B5EF4-FFF2-40B4-BE49-F238E27FC236}">
                <a16:creationId xmlns:a16="http://schemas.microsoft.com/office/drawing/2014/main" id="{8821C962-6229-22E8-036C-1B554F6CBE60}"/>
              </a:ext>
            </a:extLst>
          </p:cNvPr>
          <p:cNvSpPr/>
          <p:nvPr/>
        </p:nvSpPr>
        <p:spPr>
          <a:xfrm>
            <a:off x="1043480" y="2639640"/>
            <a:ext cx="3962944" cy="646331"/>
          </a:xfrm>
          <a:prstGeom prst="rect">
            <a:avLst/>
          </a:prstGeom>
        </p:spPr>
        <p:txBody>
          <a:bodyPr wrap="none">
            <a:spAutoFit/>
          </a:bodyPr>
          <a:lstStyle/>
          <a:p>
            <a:r>
              <a:rPr lang="en-US" sz="3600" b="1" dirty="0">
                <a:solidFill>
                  <a:schemeClr val="bg1"/>
                </a:solidFill>
                <a:latin typeface="Titillium Web" pitchFamily="2" charset="77"/>
              </a:rPr>
              <a:t>Code – Notebook 4</a:t>
            </a:r>
            <a:endParaRPr lang="en-US" sz="3600" dirty="0">
              <a:solidFill>
                <a:schemeClr val="bg1"/>
              </a:solidFill>
              <a:latin typeface="Titillium Web" pitchFamily="2" charset="77"/>
            </a:endParaRPr>
          </a:p>
        </p:txBody>
      </p:sp>
    </p:spTree>
    <p:extLst>
      <p:ext uri="{BB962C8B-B14F-4D97-AF65-F5344CB8AC3E}">
        <p14:creationId xmlns:p14="http://schemas.microsoft.com/office/powerpoint/2010/main" val="1178485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1AAC-846C-A5E6-00CE-AEDAE84C8112}"/>
              </a:ext>
            </a:extLst>
          </p:cNvPr>
          <p:cNvSpPr>
            <a:spLocks noGrp="1"/>
          </p:cNvSpPr>
          <p:nvPr>
            <p:ph type="title"/>
          </p:nvPr>
        </p:nvSpPr>
        <p:spPr>
          <a:xfrm>
            <a:off x="838200" y="802888"/>
            <a:ext cx="10515600" cy="887800"/>
          </a:xfrm>
        </p:spPr>
        <p:txBody>
          <a:bodyPr/>
          <a:lstStyle/>
          <a:p>
            <a:r>
              <a:rPr lang="en-US" dirty="0"/>
              <a:t>References</a:t>
            </a:r>
          </a:p>
        </p:txBody>
      </p:sp>
      <p:sp>
        <p:nvSpPr>
          <p:cNvPr id="3" name="Content Placeholder 2">
            <a:extLst>
              <a:ext uri="{FF2B5EF4-FFF2-40B4-BE49-F238E27FC236}">
                <a16:creationId xmlns:a16="http://schemas.microsoft.com/office/drawing/2014/main" id="{E0D2F42D-02EC-C7AC-3502-9E434BB6E3D4}"/>
              </a:ext>
            </a:extLst>
          </p:cNvPr>
          <p:cNvSpPr>
            <a:spLocks noGrp="1"/>
          </p:cNvSpPr>
          <p:nvPr>
            <p:ph idx="1"/>
          </p:nvPr>
        </p:nvSpPr>
        <p:spPr/>
        <p:txBody>
          <a:bodyPr/>
          <a:lstStyle/>
          <a:p>
            <a:r>
              <a:rPr lang="en-US" i="1" dirty="0">
                <a:latin typeface="Times" pitchFamily="2" charset="0"/>
              </a:rPr>
              <a:t>Deep Learning from Scratch 2 © 2018 Koki </a:t>
            </a:r>
            <a:r>
              <a:rPr lang="en-US" i="1" dirty="0" err="1">
                <a:latin typeface="Times" pitchFamily="2" charset="0"/>
              </a:rPr>
              <a:t>Saitoh</a:t>
            </a:r>
            <a:r>
              <a:rPr lang="en-US" i="1" dirty="0">
                <a:latin typeface="Times" pitchFamily="2" charset="0"/>
              </a:rPr>
              <a:t>, O' Reilly Japan, Inc.</a:t>
            </a:r>
          </a:p>
          <a:p>
            <a:r>
              <a:rPr lang="en-US" sz="2800" i="1" dirty="0">
                <a:latin typeface="Times" pitchFamily="2" charset="0"/>
              </a:rPr>
              <a:t> Wu, </a:t>
            </a:r>
            <a:r>
              <a:rPr lang="en-US" sz="2800" i="1" dirty="0" err="1">
                <a:latin typeface="Times" pitchFamily="2" charset="0"/>
              </a:rPr>
              <a:t>Yonghui</a:t>
            </a:r>
            <a:r>
              <a:rPr lang="en-US" sz="2800" i="1" dirty="0">
                <a:latin typeface="Times" pitchFamily="2" charset="0"/>
              </a:rPr>
              <a:t>, et al. Google's neural machine translation </a:t>
            </a:r>
            <a:r>
              <a:rPr lang="en-US" sz="2800" i="1" dirty="0" err="1">
                <a:latin typeface="Times" pitchFamily="2" charset="0"/>
              </a:rPr>
              <a:t>system:Bridging</a:t>
            </a:r>
            <a:r>
              <a:rPr lang="en-US" sz="2800" i="1" dirty="0">
                <a:latin typeface="Times" pitchFamily="2" charset="0"/>
              </a:rPr>
              <a:t> the gap between human and machine translation[J]. </a:t>
            </a:r>
            <a:r>
              <a:rPr lang="en-US" sz="2800" i="1" dirty="0" err="1">
                <a:latin typeface="Times" pitchFamily="2" charset="0"/>
              </a:rPr>
              <a:t>arXiv</a:t>
            </a:r>
            <a:r>
              <a:rPr lang="en-US" sz="2800" i="1" dirty="0">
                <a:latin typeface="Times" pitchFamily="2" charset="0"/>
              </a:rPr>
              <a:t> preprint arXiv:1609.08144, 2016.</a:t>
            </a:r>
          </a:p>
          <a:p>
            <a:r>
              <a:rPr lang="en-US" sz="2800" i="1" dirty="0">
                <a:latin typeface="Times" pitchFamily="2" charset="0"/>
              </a:rPr>
              <a:t>https://</a:t>
            </a:r>
            <a:r>
              <a:rPr lang="en-US" sz="2800" i="1" dirty="0" err="1">
                <a:latin typeface="Times" pitchFamily="2" charset="0"/>
              </a:rPr>
              <a:t>www.youtube.com</a:t>
            </a:r>
            <a:r>
              <a:rPr lang="en-US" sz="2800" i="1" dirty="0">
                <a:latin typeface="Times" pitchFamily="2" charset="0"/>
              </a:rPr>
              <a:t>/</a:t>
            </a:r>
            <a:r>
              <a:rPr lang="en-US" sz="2800" i="1" dirty="0" err="1">
                <a:latin typeface="Times" pitchFamily="2" charset="0"/>
              </a:rPr>
              <a:t>watch?v</a:t>
            </a:r>
            <a:r>
              <a:rPr lang="en-US" sz="2800" i="1" dirty="0">
                <a:latin typeface="Times" pitchFamily="2" charset="0"/>
              </a:rPr>
              <a:t>=T05t-SqKArY&amp;list=</a:t>
            </a:r>
            <a:r>
              <a:rPr lang="en-US" sz="2800" i="1" dirty="0" err="1">
                <a:latin typeface="Times" pitchFamily="2" charset="0"/>
              </a:rPr>
              <a:t>TLPQMjQxMDIwMjLirqQmTCjo-w&amp;index</a:t>
            </a:r>
            <a:r>
              <a:rPr lang="en-US" sz="2800" i="1" dirty="0">
                <a:latin typeface="Times" pitchFamily="2" charset="0"/>
              </a:rPr>
              <a:t>=1</a:t>
            </a:r>
          </a:p>
          <a:p>
            <a:r>
              <a:rPr lang="en-US" sz="2800" i="1" dirty="0">
                <a:latin typeface="Times" pitchFamily="2" charset="0"/>
              </a:rPr>
              <a:t>https://</a:t>
            </a:r>
            <a:r>
              <a:rPr lang="en-US" sz="2800" i="1" dirty="0" err="1">
                <a:latin typeface="Times" pitchFamily="2" charset="0"/>
              </a:rPr>
              <a:t>www.youtube.com</a:t>
            </a:r>
            <a:r>
              <a:rPr lang="en-US" sz="2800" i="1" dirty="0">
                <a:latin typeface="Times" pitchFamily="2" charset="0"/>
              </a:rPr>
              <a:t>/</a:t>
            </a:r>
            <a:r>
              <a:rPr lang="en-US" sz="2800" i="1" dirty="0" err="1">
                <a:latin typeface="Times" pitchFamily="2" charset="0"/>
              </a:rPr>
              <a:t>watch?v</a:t>
            </a:r>
            <a:r>
              <a:rPr lang="en-US" sz="2800" i="1" dirty="0">
                <a:latin typeface="Times" pitchFamily="2" charset="0"/>
              </a:rPr>
              <a:t>=6ArSys5qHAU</a:t>
            </a:r>
          </a:p>
          <a:p>
            <a:endParaRPr lang="en-US" dirty="0"/>
          </a:p>
        </p:txBody>
      </p:sp>
    </p:spTree>
    <p:extLst>
      <p:ext uri="{BB962C8B-B14F-4D97-AF65-F5344CB8AC3E}">
        <p14:creationId xmlns:p14="http://schemas.microsoft.com/office/powerpoint/2010/main" val="3285863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90F35-389F-F448-AC54-FC575D786688}"/>
              </a:ext>
            </a:extLst>
          </p:cNvPr>
          <p:cNvPicPr>
            <a:picLocks noChangeAspect="1"/>
          </p:cNvPicPr>
          <p:nvPr/>
        </p:nvPicPr>
        <p:blipFill>
          <a:blip r:embed="rId2"/>
          <a:stretch>
            <a:fillRect/>
          </a:stretch>
        </p:blipFill>
        <p:spPr>
          <a:xfrm>
            <a:off x="248507" y="213500"/>
            <a:ext cx="1094518" cy="465170"/>
          </a:xfrm>
          <a:prstGeom prst="rect">
            <a:avLst/>
          </a:prstGeom>
        </p:spPr>
      </p:pic>
      <p:sp>
        <p:nvSpPr>
          <p:cNvPr id="12" name="Rectangle 11">
            <a:extLst>
              <a:ext uri="{FF2B5EF4-FFF2-40B4-BE49-F238E27FC236}">
                <a16:creationId xmlns:a16="http://schemas.microsoft.com/office/drawing/2014/main" id="{DFCA4E10-C72C-C340-BFAE-4F3289F49EB9}"/>
              </a:ext>
            </a:extLst>
          </p:cNvPr>
          <p:cNvSpPr/>
          <p:nvPr/>
        </p:nvSpPr>
        <p:spPr>
          <a:xfrm>
            <a:off x="-1" y="6363730"/>
            <a:ext cx="12192000" cy="494270"/>
          </a:xfrm>
          <a:prstGeom prst="rect">
            <a:avLst/>
          </a:prstGeom>
          <a:solidFill>
            <a:srgbClr val="2F4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5131D-03A0-FD48-BCDD-34D0087F80FC}"/>
              </a:ext>
            </a:extLst>
          </p:cNvPr>
          <p:cNvSpPr txBox="1"/>
          <p:nvPr/>
        </p:nvSpPr>
        <p:spPr>
          <a:xfrm>
            <a:off x="347363" y="6463270"/>
            <a:ext cx="4752975" cy="307777"/>
          </a:xfrm>
          <a:prstGeom prst="rect">
            <a:avLst/>
          </a:prstGeom>
          <a:noFill/>
        </p:spPr>
        <p:txBody>
          <a:bodyPr wrap="square" rtlCol="0">
            <a:spAutoFit/>
          </a:bodyPr>
          <a:lstStyle/>
          <a:p>
            <a:r>
              <a:rPr lang="en-US" sz="1400" dirty="0">
                <a:solidFill>
                  <a:srgbClr val="8292A8"/>
                </a:solidFill>
                <a:latin typeface="Titillium Web" pitchFamily="2" charset="77"/>
              </a:rPr>
              <a:t>nci.org.au </a:t>
            </a:r>
          </a:p>
        </p:txBody>
      </p:sp>
      <p:sp>
        <p:nvSpPr>
          <p:cNvPr id="15" name="TextBox 14">
            <a:extLst>
              <a:ext uri="{FF2B5EF4-FFF2-40B4-BE49-F238E27FC236}">
                <a16:creationId xmlns:a16="http://schemas.microsoft.com/office/drawing/2014/main" id="{EABC0AEB-870C-4D4B-9006-DA7AD6F5C9C2}"/>
              </a:ext>
            </a:extLst>
          </p:cNvPr>
          <p:cNvSpPr txBox="1"/>
          <p:nvPr/>
        </p:nvSpPr>
        <p:spPr>
          <a:xfrm>
            <a:off x="10639168" y="6469449"/>
            <a:ext cx="1210148" cy="307777"/>
          </a:xfrm>
          <a:prstGeom prst="rect">
            <a:avLst/>
          </a:prstGeom>
          <a:noFill/>
        </p:spPr>
        <p:txBody>
          <a:bodyPr wrap="square" rtlCol="0">
            <a:spAutoFit/>
          </a:bodyPr>
          <a:lstStyle/>
          <a:p>
            <a:pPr algn="r"/>
            <a:fld id="{DFBC5574-842F-374B-A357-018EBEF5C6D2}" type="slidenum">
              <a:rPr lang="en-US" sz="1400" smtClean="0">
                <a:solidFill>
                  <a:srgbClr val="8292A8"/>
                </a:solidFill>
                <a:latin typeface="Titillium Web" pitchFamily="2" charset="77"/>
              </a:rPr>
              <a:t>53</a:t>
            </a:fld>
            <a:endParaRPr lang="en-US" sz="1400" dirty="0">
              <a:solidFill>
                <a:srgbClr val="8292A8"/>
              </a:solidFill>
              <a:latin typeface="Titillium Web" pitchFamily="2" charset="77"/>
            </a:endParaRPr>
          </a:p>
        </p:txBody>
      </p:sp>
      <p:grpSp>
        <p:nvGrpSpPr>
          <p:cNvPr id="21" name="Group 20">
            <a:extLst>
              <a:ext uri="{FF2B5EF4-FFF2-40B4-BE49-F238E27FC236}">
                <a16:creationId xmlns:a16="http://schemas.microsoft.com/office/drawing/2014/main" id="{94E2F9A3-FE65-2E4D-8A06-188BF75E26C7}"/>
              </a:ext>
            </a:extLst>
          </p:cNvPr>
          <p:cNvGrpSpPr/>
          <p:nvPr/>
        </p:nvGrpSpPr>
        <p:grpSpPr>
          <a:xfrm>
            <a:off x="-1" y="1062718"/>
            <a:ext cx="12192001" cy="2847533"/>
            <a:chOff x="-1" y="704365"/>
            <a:chExt cx="12192001" cy="2847533"/>
          </a:xfrm>
        </p:grpSpPr>
        <p:pic>
          <p:nvPicPr>
            <p:cNvPr id="22" name="Picture 21">
              <a:extLst>
                <a:ext uri="{FF2B5EF4-FFF2-40B4-BE49-F238E27FC236}">
                  <a16:creationId xmlns:a16="http://schemas.microsoft.com/office/drawing/2014/main" id="{1A5D3183-297A-A14E-9917-936DB1B10C02}"/>
                </a:ext>
              </a:extLst>
            </p:cNvPr>
            <p:cNvPicPr>
              <a:picLocks noChangeAspect="1"/>
            </p:cNvPicPr>
            <p:nvPr/>
          </p:nvPicPr>
          <p:blipFill rotWithShape="1">
            <a:blip r:embed="rId3"/>
            <a:srcRect l="9727" r="13507"/>
            <a:stretch/>
          </p:blipFill>
          <p:spPr>
            <a:xfrm>
              <a:off x="-1" y="1340251"/>
              <a:ext cx="12192001" cy="2205813"/>
            </a:xfrm>
            <a:prstGeom prst="rect">
              <a:avLst/>
            </a:prstGeom>
          </p:spPr>
        </p:pic>
        <p:sp>
          <p:nvSpPr>
            <p:cNvPr id="23" name="Rectangle 22">
              <a:extLst>
                <a:ext uri="{FF2B5EF4-FFF2-40B4-BE49-F238E27FC236}">
                  <a16:creationId xmlns:a16="http://schemas.microsoft.com/office/drawing/2014/main" id="{1CC66C84-C0BE-404F-B473-57DF416E7348}"/>
                </a:ext>
              </a:extLst>
            </p:cNvPr>
            <p:cNvSpPr/>
            <p:nvPr/>
          </p:nvSpPr>
          <p:spPr>
            <a:xfrm>
              <a:off x="-1" y="704365"/>
              <a:ext cx="12192000" cy="63591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664C8-3C46-8F45-8BF9-B14C7FA24472}"/>
                </a:ext>
              </a:extLst>
            </p:cNvPr>
            <p:cNvSpPr/>
            <p:nvPr/>
          </p:nvSpPr>
          <p:spPr>
            <a:xfrm>
              <a:off x="0" y="1340251"/>
              <a:ext cx="12192000" cy="2205813"/>
            </a:xfrm>
            <a:prstGeom prst="rect">
              <a:avLst/>
            </a:prstGeom>
            <a:gradFill flip="none" rotWithShape="1">
              <a:gsLst>
                <a:gs pos="0">
                  <a:schemeClr val="accent1">
                    <a:lumMod val="5000"/>
                    <a:lumOff val="95000"/>
                    <a:alpha val="10000"/>
                  </a:schemeClr>
                </a:gs>
                <a:gs pos="63000">
                  <a:schemeClr val="tx1">
                    <a:alpha val="10000"/>
                  </a:schemeClr>
                </a:gs>
                <a:gs pos="90000">
                  <a:schemeClr val="tx1">
                    <a:alpha val="25000"/>
                  </a:schemeClr>
                </a:gs>
                <a:gs pos="100000">
                  <a:srgbClr val="565656">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2B3F3F0C-6181-C148-AEA0-C4BD85C1645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443"/>
            <a:stretch/>
          </p:blipFill>
          <p:spPr>
            <a:xfrm>
              <a:off x="-1" y="2705231"/>
              <a:ext cx="12192000" cy="846667"/>
            </a:xfrm>
            <a:prstGeom prst="rect">
              <a:avLst/>
            </a:prstGeom>
          </p:spPr>
        </p:pic>
      </p:grpSp>
      <p:sp>
        <p:nvSpPr>
          <p:cNvPr id="27" name="Rectangle 26">
            <a:extLst>
              <a:ext uri="{FF2B5EF4-FFF2-40B4-BE49-F238E27FC236}">
                <a16:creationId xmlns:a16="http://schemas.microsoft.com/office/drawing/2014/main" id="{D9FDC91D-7337-154B-9786-BBDC166BDBD5}"/>
              </a:ext>
            </a:extLst>
          </p:cNvPr>
          <p:cNvSpPr/>
          <p:nvPr/>
        </p:nvSpPr>
        <p:spPr>
          <a:xfrm>
            <a:off x="1343025" y="2462441"/>
            <a:ext cx="2459328" cy="646331"/>
          </a:xfrm>
          <a:prstGeom prst="rect">
            <a:avLst/>
          </a:prstGeom>
        </p:spPr>
        <p:txBody>
          <a:bodyPr wrap="none">
            <a:spAutoFit/>
          </a:bodyPr>
          <a:lstStyle/>
          <a:p>
            <a:r>
              <a:rPr lang="en-US" sz="3600" dirty="0">
                <a:solidFill>
                  <a:srgbClr val="FFFFFF"/>
                </a:solidFill>
                <a:latin typeface="Titillium Web" pitchFamily="2" charset="77"/>
              </a:rPr>
              <a:t>Questions ?</a:t>
            </a:r>
          </a:p>
        </p:txBody>
      </p:sp>
    </p:spTree>
    <p:extLst>
      <p:ext uri="{BB962C8B-B14F-4D97-AF65-F5344CB8AC3E}">
        <p14:creationId xmlns:p14="http://schemas.microsoft.com/office/powerpoint/2010/main" val="4265217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F4159"/>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CBF3D65-93AA-E04E-B3FF-7C8C8A2964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00" y="5134864"/>
            <a:ext cx="12192000" cy="1723136"/>
          </a:xfrm>
          <a:prstGeom prst="rect">
            <a:avLst/>
          </a:prstGeom>
        </p:spPr>
      </p:pic>
      <p:pic>
        <p:nvPicPr>
          <p:cNvPr id="12" name="Picture 11">
            <a:extLst>
              <a:ext uri="{FF2B5EF4-FFF2-40B4-BE49-F238E27FC236}">
                <a16:creationId xmlns:a16="http://schemas.microsoft.com/office/drawing/2014/main" id="{343DD13B-6028-DD4C-823F-104BA1AE3A1C}"/>
              </a:ext>
            </a:extLst>
          </p:cNvPr>
          <p:cNvPicPr>
            <a:picLocks noChangeAspect="1"/>
          </p:cNvPicPr>
          <p:nvPr/>
        </p:nvPicPr>
        <p:blipFill>
          <a:blip r:embed="rId4"/>
          <a:stretch>
            <a:fillRect/>
          </a:stretch>
        </p:blipFill>
        <p:spPr>
          <a:xfrm>
            <a:off x="379413" y="514195"/>
            <a:ext cx="2403371" cy="1018747"/>
          </a:xfrm>
          <a:prstGeom prst="rect">
            <a:avLst/>
          </a:prstGeom>
        </p:spPr>
      </p:pic>
      <p:sp>
        <p:nvSpPr>
          <p:cNvPr id="16" name="TextBox 15">
            <a:extLst>
              <a:ext uri="{FF2B5EF4-FFF2-40B4-BE49-F238E27FC236}">
                <a16:creationId xmlns:a16="http://schemas.microsoft.com/office/drawing/2014/main" id="{D5A5E9A1-73E7-AE4A-9D3A-F91893F42D48}"/>
              </a:ext>
            </a:extLst>
          </p:cNvPr>
          <p:cNvSpPr txBox="1"/>
          <p:nvPr/>
        </p:nvSpPr>
        <p:spPr>
          <a:xfrm>
            <a:off x="7110412" y="2157274"/>
            <a:ext cx="4638676" cy="1754326"/>
          </a:xfrm>
          <a:prstGeom prst="rect">
            <a:avLst/>
          </a:prstGeom>
          <a:noFill/>
        </p:spPr>
        <p:txBody>
          <a:bodyPr wrap="square" rtlCol="0">
            <a:spAutoFit/>
          </a:bodyPr>
          <a:lstStyle/>
          <a:p>
            <a:r>
              <a:rPr lang="en-US" b="1" dirty="0">
                <a:solidFill>
                  <a:srgbClr val="8292A8"/>
                </a:solidFill>
                <a:latin typeface="Roboto" panose="02000000000000000000" pitchFamily="2" charset="0"/>
                <a:ea typeface="Roboto" panose="02000000000000000000" pitchFamily="2" charset="0"/>
              </a:rPr>
              <a:t>Address</a:t>
            </a:r>
            <a:endParaRPr lang="en-US" dirty="0">
              <a:solidFill>
                <a:srgbClr val="8292A8"/>
              </a:solidFill>
              <a:latin typeface="Roboto" panose="02000000000000000000" pitchFamily="2" charset="0"/>
              <a:ea typeface="Roboto" panose="02000000000000000000" pitchFamily="2" charset="0"/>
            </a:endParaRPr>
          </a:p>
          <a:p>
            <a:r>
              <a:rPr lang="en-US" dirty="0">
                <a:solidFill>
                  <a:schemeClr val="bg1"/>
                </a:solidFill>
                <a:latin typeface="Roboto Light" panose="02000000000000000000" pitchFamily="2" charset="0"/>
                <a:ea typeface="Roboto Light" panose="02000000000000000000" pitchFamily="2" charset="0"/>
              </a:rPr>
              <a:t>NCI, ANU Building 143 </a:t>
            </a:r>
          </a:p>
          <a:p>
            <a:r>
              <a:rPr lang="en-US" dirty="0">
                <a:solidFill>
                  <a:schemeClr val="bg1"/>
                </a:solidFill>
                <a:latin typeface="Roboto Light" panose="02000000000000000000" pitchFamily="2" charset="0"/>
                <a:ea typeface="Roboto Light" panose="02000000000000000000" pitchFamily="2" charset="0"/>
              </a:rPr>
              <a:t>143 Ward Road</a:t>
            </a:r>
          </a:p>
          <a:p>
            <a:r>
              <a:rPr lang="en-US" dirty="0">
                <a:solidFill>
                  <a:schemeClr val="bg1"/>
                </a:solidFill>
                <a:latin typeface="Roboto Light" panose="02000000000000000000" pitchFamily="2" charset="0"/>
                <a:ea typeface="Roboto Light" panose="02000000000000000000" pitchFamily="2" charset="0"/>
              </a:rPr>
              <a:t>The Australian National University </a:t>
            </a:r>
          </a:p>
          <a:p>
            <a:r>
              <a:rPr lang="en-US" dirty="0">
                <a:solidFill>
                  <a:schemeClr val="bg1"/>
                </a:solidFill>
                <a:latin typeface="Roboto Light" panose="02000000000000000000" pitchFamily="2" charset="0"/>
                <a:ea typeface="Roboto Light" panose="02000000000000000000" pitchFamily="2" charset="0"/>
              </a:rPr>
              <a:t>Canberra ACT 2601</a:t>
            </a:r>
          </a:p>
          <a:p>
            <a:endParaRPr lang="en-US" dirty="0">
              <a:solidFill>
                <a:schemeClr val="bg1"/>
              </a:solidFill>
              <a:latin typeface="Roboto Light" panose="02000000000000000000" pitchFamily="2" charset="0"/>
              <a:ea typeface="Roboto Light" panose="02000000000000000000" pitchFamily="2" charset="0"/>
            </a:endParaRPr>
          </a:p>
        </p:txBody>
      </p:sp>
      <p:sp>
        <p:nvSpPr>
          <p:cNvPr id="17" name="TextBox 16">
            <a:extLst>
              <a:ext uri="{FF2B5EF4-FFF2-40B4-BE49-F238E27FC236}">
                <a16:creationId xmlns:a16="http://schemas.microsoft.com/office/drawing/2014/main" id="{FC739DBD-B0BB-3242-90E0-B66274EE3C45}"/>
              </a:ext>
            </a:extLst>
          </p:cNvPr>
          <p:cNvSpPr txBox="1"/>
          <p:nvPr/>
        </p:nvSpPr>
        <p:spPr>
          <a:xfrm>
            <a:off x="1355724" y="2157274"/>
            <a:ext cx="4638675" cy="2585323"/>
          </a:xfrm>
          <a:prstGeom prst="rect">
            <a:avLst/>
          </a:prstGeom>
          <a:noFill/>
        </p:spPr>
        <p:txBody>
          <a:bodyPr wrap="square" rtlCol="0">
            <a:spAutoFit/>
          </a:bodyPr>
          <a:lstStyle/>
          <a:p>
            <a:r>
              <a:rPr lang="en-US" b="1" dirty="0">
                <a:solidFill>
                  <a:srgbClr val="8292A8"/>
                </a:solidFill>
                <a:latin typeface="Roboto" panose="02000000000000000000" pitchFamily="2" charset="0"/>
                <a:ea typeface="Roboto" panose="02000000000000000000" pitchFamily="2" charset="0"/>
              </a:rPr>
              <a:t>NCI Contacts</a:t>
            </a:r>
          </a:p>
          <a:p>
            <a:r>
              <a:rPr lang="en-US" dirty="0">
                <a:solidFill>
                  <a:schemeClr val="bg1"/>
                </a:solidFill>
                <a:latin typeface="Roboto Light" panose="02000000000000000000" pitchFamily="2" charset="0"/>
                <a:ea typeface="Roboto Light" panose="02000000000000000000" pitchFamily="2" charset="0"/>
              </a:rPr>
              <a:t>General </a:t>
            </a:r>
            <a:r>
              <a:rPr lang="en-US" dirty="0">
                <a:solidFill>
                  <a:schemeClr val="bg1"/>
                </a:solidFill>
                <a:latin typeface="Roboto Light" panose="02000000000000000000" pitchFamily="2" charset="0"/>
                <a:ea typeface="Roboto Light" panose="02000000000000000000" pitchFamily="2" charset="0"/>
                <a:cs typeface="Calibri" charset="0"/>
              </a:rPr>
              <a:t>enquiries</a:t>
            </a:r>
            <a:r>
              <a:rPr lang="en-US" dirty="0">
                <a:solidFill>
                  <a:schemeClr val="bg1"/>
                </a:solidFill>
                <a:latin typeface="Roboto Light" panose="02000000000000000000" pitchFamily="2" charset="0"/>
                <a:ea typeface="Roboto Light" panose="02000000000000000000" pitchFamily="2" charset="0"/>
              </a:rPr>
              <a:t>: +61 2 6125 9800</a:t>
            </a:r>
          </a:p>
          <a:p>
            <a:r>
              <a:rPr lang="en-US" dirty="0">
                <a:solidFill>
                  <a:schemeClr val="bg1"/>
                </a:solidFill>
                <a:latin typeface="Roboto Light" panose="02000000000000000000" pitchFamily="2" charset="0"/>
                <a:ea typeface="Roboto Light" panose="02000000000000000000" pitchFamily="2" charset="0"/>
              </a:rPr>
              <a:t>Media enquiries: +61 2 6125 4389 </a:t>
            </a:r>
          </a:p>
          <a:p>
            <a:endParaRPr lang="en-US" dirty="0">
              <a:solidFill>
                <a:schemeClr val="bg1"/>
              </a:solidFill>
              <a:latin typeface="Roboto Light" panose="02000000000000000000" pitchFamily="2" charset="0"/>
              <a:ea typeface="Roboto Light" panose="02000000000000000000" pitchFamily="2" charset="0"/>
            </a:endParaRPr>
          </a:p>
          <a:p>
            <a:endParaRPr lang="en-US" dirty="0">
              <a:solidFill>
                <a:schemeClr val="bg1"/>
              </a:solidFill>
              <a:latin typeface="Roboto Light" panose="02000000000000000000" pitchFamily="2" charset="0"/>
              <a:ea typeface="Roboto Light" panose="02000000000000000000" pitchFamily="2" charset="0"/>
            </a:endParaRPr>
          </a:p>
          <a:p>
            <a:r>
              <a:rPr lang="en-US" dirty="0">
                <a:solidFill>
                  <a:schemeClr val="bg1"/>
                </a:solidFill>
                <a:latin typeface="Roboto Light" panose="02000000000000000000" pitchFamily="2" charset="0"/>
                <a:ea typeface="Roboto Light" panose="02000000000000000000" pitchFamily="2" charset="0"/>
              </a:rPr>
              <a:t>Support: </a:t>
            </a:r>
            <a:r>
              <a:rPr lang="en-US" dirty="0">
                <a:solidFill>
                  <a:srgbClr val="3CA1FF"/>
                </a:solidFill>
                <a:latin typeface="Roboto Light" panose="02000000000000000000" pitchFamily="2" charset="0"/>
                <a:ea typeface="Roboto Light" panose="02000000000000000000" pitchFamily="2" charset="0"/>
              </a:rPr>
              <a:t>help@nci.org.au</a:t>
            </a:r>
          </a:p>
          <a:p>
            <a:endParaRPr lang="en-US" dirty="0">
              <a:solidFill>
                <a:schemeClr val="bg1"/>
              </a:solidFill>
              <a:latin typeface="Roboto Light" panose="02000000000000000000" pitchFamily="2" charset="0"/>
              <a:ea typeface="Roboto Light" panose="02000000000000000000" pitchFamily="2" charset="0"/>
            </a:endParaRPr>
          </a:p>
          <a:p>
            <a:endParaRPr lang="en-US" dirty="0">
              <a:solidFill>
                <a:schemeClr val="bg1"/>
              </a:solidFill>
              <a:latin typeface="Roboto Light" panose="02000000000000000000" pitchFamily="2" charset="0"/>
              <a:ea typeface="Roboto Light" panose="02000000000000000000" pitchFamily="2" charset="0"/>
            </a:endParaRPr>
          </a:p>
          <a:p>
            <a:r>
              <a:rPr lang="en-US" dirty="0">
                <a:solidFill>
                  <a:schemeClr val="bg1"/>
                </a:solidFill>
                <a:latin typeface="Roboto Light" panose="02000000000000000000" pitchFamily="2" charset="0"/>
                <a:ea typeface="Roboto Light" panose="02000000000000000000" pitchFamily="2" charset="0"/>
              </a:rPr>
              <a:t>Email:</a:t>
            </a:r>
            <a:r>
              <a:rPr lang="en-US" dirty="0">
                <a:solidFill>
                  <a:srgbClr val="3CA1FF"/>
                </a:solidFill>
                <a:latin typeface="Roboto Light" panose="02000000000000000000" pitchFamily="2" charset="0"/>
                <a:ea typeface="Roboto Light" panose="02000000000000000000" pitchFamily="2" charset="0"/>
              </a:rPr>
              <a:t> </a:t>
            </a:r>
            <a:r>
              <a:rPr lang="en-US" dirty="0" err="1">
                <a:solidFill>
                  <a:srgbClr val="3CA1FF"/>
                </a:solidFill>
                <a:latin typeface="Roboto Light" panose="02000000000000000000" pitchFamily="2" charset="0"/>
                <a:ea typeface="Roboto Light" panose="02000000000000000000" pitchFamily="2" charset="0"/>
              </a:rPr>
              <a:t>zhuochen.wu@anu.edu.au</a:t>
            </a:r>
            <a:endParaRPr lang="en-US" dirty="0">
              <a:solidFill>
                <a:srgbClr val="3CA1FF"/>
              </a:solidFill>
              <a:latin typeface="Roboto Light" panose="02000000000000000000" pitchFamily="2" charset="0"/>
              <a:ea typeface="Roboto Light" panose="02000000000000000000" pitchFamily="2" charset="0"/>
            </a:endParaRPr>
          </a:p>
        </p:txBody>
      </p:sp>
      <p:pic>
        <p:nvPicPr>
          <p:cNvPr id="19" name="Graphic 18">
            <a:extLst>
              <a:ext uri="{FF2B5EF4-FFF2-40B4-BE49-F238E27FC236}">
                <a16:creationId xmlns:a16="http://schemas.microsoft.com/office/drawing/2014/main" id="{0450D9E4-69BC-9141-9CCF-7BFD036738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4899" y="2356644"/>
            <a:ext cx="747711" cy="747711"/>
          </a:xfrm>
          <a:prstGeom prst="rect">
            <a:avLst/>
          </a:prstGeom>
        </p:spPr>
      </p:pic>
      <p:pic>
        <p:nvPicPr>
          <p:cNvPr id="21" name="Graphic 20">
            <a:extLst>
              <a:ext uri="{FF2B5EF4-FFF2-40B4-BE49-F238E27FC236}">
                <a16:creationId xmlns:a16="http://schemas.microsoft.com/office/drawing/2014/main" id="{345FBBB8-BED3-B044-967A-3A40048D14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424" y="2501900"/>
            <a:ext cx="457200" cy="457200"/>
          </a:xfrm>
          <a:prstGeom prst="rect">
            <a:avLst/>
          </a:prstGeom>
        </p:spPr>
      </p:pic>
      <p:pic>
        <p:nvPicPr>
          <p:cNvPr id="23" name="Graphic 22">
            <a:extLst>
              <a:ext uri="{FF2B5EF4-FFF2-40B4-BE49-F238E27FC236}">
                <a16:creationId xmlns:a16="http://schemas.microsoft.com/office/drawing/2014/main" id="{0FE3363E-8852-0B43-A0C4-73087521DE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724" y="3429000"/>
            <a:ext cx="457200" cy="457200"/>
          </a:xfrm>
          <a:prstGeom prst="rect">
            <a:avLst/>
          </a:prstGeom>
        </p:spPr>
      </p:pic>
      <p:pic>
        <p:nvPicPr>
          <p:cNvPr id="27" name="Graphic 26">
            <a:extLst>
              <a:ext uri="{FF2B5EF4-FFF2-40B4-BE49-F238E27FC236}">
                <a16:creationId xmlns:a16="http://schemas.microsoft.com/office/drawing/2014/main" id="{DF4289DE-1E5E-D343-ACFD-F0599CAE12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0956" y="4233163"/>
            <a:ext cx="527767" cy="527767"/>
          </a:xfrm>
          <a:prstGeom prst="rect">
            <a:avLst/>
          </a:prstGeom>
        </p:spPr>
      </p:pic>
      <p:pic>
        <p:nvPicPr>
          <p:cNvPr id="1026" name="Picture 2">
            <a:extLst>
              <a:ext uri="{FF2B5EF4-FFF2-40B4-BE49-F238E27FC236}">
                <a16:creationId xmlns:a16="http://schemas.microsoft.com/office/drawing/2014/main" id="{015AEB39-DAB0-D646-A3EE-317100C243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0900" y="4152707"/>
            <a:ext cx="1655617" cy="583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8428B4-B1F1-A84E-BE69-6A4E67B34A99}"/>
              </a:ext>
            </a:extLst>
          </p:cNvPr>
          <p:cNvSpPr txBox="1"/>
          <p:nvPr/>
        </p:nvSpPr>
        <p:spPr>
          <a:xfrm>
            <a:off x="7137254" y="3806835"/>
            <a:ext cx="4638676" cy="646331"/>
          </a:xfrm>
          <a:prstGeom prst="rect">
            <a:avLst/>
          </a:prstGeom>
          <a:noFill/>
        </p:spPr>
        <p:txBody>
          <a:bodyPr wrap="square" rtlCol="0">
            <a:spAutoFit/>
          </a:bodyPr>
          <a:lstStyle/>
          <a:p>
            <a:r>
              <a:rPr lang="en-US" b="1" dirty="0">
                <a:solidFill>
                  <a:srgbClr val="8292A8"/>
                </a:solidFill>
                <a:latin typeface="Roboto" panose="02000000000000000000" pitchFamily="2" charset="0"/>
                <a:ea typeface="Roboto" panose="02000000000000000000" pitchFamily="2" charset="0"/>
              </a:rPr>
              <a:t>License</a:t>
            </a:r>
            <a:endParaRPr lang="en-US" dirty="0">
              <a:solidFill>
                <a:srgbClr val="8292A8"/>
              </a:solidFill>
              <a:latin typeface="Roboto" panose="02000000000000000000" pitchFamily="2" charset="0"/>
              <a:ea typeface="Roboto" panose="02000000000000000000" pitchFamily="2" charset="0"/>
            </a:endParaRPr>
          </a:p>
          <a:p>
            <a:endParaRPr lang="en-US"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314018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C6D4-AA2C-7E9E-95EF-2CE3D43D4ACC}"/>
              </a:ext>
            </a:extLst>
          </p:cNvPr>
          <p:cNvSpPr>
            <a:spLocks noGrp="1"/>
          </p:cNvSpPr>
          <p:nvPr>
            <p:ph type="title"/>
          </p:nvPr>
        </p:nvSpPr>
        <p:spPr>
          <a:xfrm>
            <a:off x="838200" y="588822"/>
            <a:ext cx="10515600" cy="1325563"/>
          </a:xfrm>
        </p:spPr>
        <p:txBody>
          <a:bodyPr/>
          <a:lstStyle/>
          <a:p>
            <a:r>
              <a:rPr lang="en-US" dirty="0"/>
              <a:t>Deep learning – Neural Networks</a:t>
            </a:r>
          </a:p>
        </p:txBody>
      </p:sp>
      <p:sp>
        <p:nvSpPr>
          <p:cNvPr id="3" name="Content Placeholder 2">
            <a:extLst>
              <a:ext uri="{FF2B5EF4-FFF2-40B4-BE49-F238E27FC236}">
                <a16:creationId xmlns:a16="http://schemas.microsoft.com/office/drawing/2014/main" id="{AA32145F-A407-69AC-6176-D824DF3F5590}"/>
              </a:ext>
            </a:extLst>
          </p:cNvPr>
          <p:cNvSpPr>
            <a:spLocks noGrp="1"/>
          </p:cNvSpPr>
          <p:nvPr>
            <p:ph idx="1"/>
          </p:nvPr>
        </p:nvSpPr>
        <p:spPr>
          <a:xfrm>
            <a:off x="838200" y="1825625"/>
            <a:ext cx="7828722" cy="573018"/>
          </a:xfrm>
        </p:spPr>
        <p:txBody>
          <a:bodyPr/>
          <a:lstStyle/>
          <a:p>
            <a:pPr marL="0" indent="0">
              <a:buNone/>
            </a:pPr>
            <a:r>
              <a:rPr lang="en-US" dirty="0"/>
              <a:t>Given input x, to predict the answer</a:t>
            </a:r>
          </a:p>
          <a:p>
            <a:endParaRPr lang="en-US" dirty="0"/>
          </a:p>
        </p:txBody>
      </p:sp>
      <p:sp>
        <p:nvSpPr>
          <p:cNvPr id="4" name="Oval 3">
            <a:extLst>
              <a:ext uri="{FF2B5EF4-FFF2-40B4-BE49-F238E27FC236}">
                <a16:creationId xmlns:a16="http://schemas.microsoft.com/office/drawing/2014/main" id="{40218619-FC26-4295-C4B2-DCF33A69462E}"/>
              </a:ext>
            </a:extLst>
          </p:cNvPr>
          <p:cNvSpPr/>
          <p:nvPr/>
        </p:nvSpPr>
        <p:spPr>
          <a:xfrm>
            <a:off x="984942" y="4091297"/>
            <a:ext cx="1219199" cy="1166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5" name="Oval 4">
            <a:extLst>
              <a:ext uri="{FF2B5EF4-FFF2-40B4-BE49-F238E27FC236}">
                <a16:creationId xmlns:a16="http://schemas.microsoft.com/office/drawing/2014/main" id="{1CC4D24B-84E6-8E2B-E9F3-D8B1E04B434A}"/>
              </a:ext>
            </a:extLst>
          </p:cNvPr>
          <p:cNvSpPr/>
          <p:nvPr/>
        </p:nvSpPr>
        <p:spPr>
          <a:xfrm>
            <a:off x="5556942" y="4097925"/>
            <a:ext cx="1219200" cy="1166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Hidden</a:t>
            </a:r>
          </a:p>
        </p:txBody>
      </p:sp>
      <p:sp>
        <p:nvSpPr>
          <p:cNvPr id="6" name="Oval 5">
            <a:extLst>
              <a:ext uri="{FF2B5EF4-FFF2-40B4-BE49-F238E27FC236}">
                <a16:creationId xmlns:a16="http://schemas.microsoft.com/office/drawing/2014/main" id="{CF0FAB44-1357-79E9-2210-4920897A2466}"/>
              </a:ext>
            </a:extLst>
          </p:cNvPr>
          <p:cNvSpPr/>
          <p:nvPr/>
        </p:nvSpPr>
        <p:spPr>
          <a:xfrm>
            <a:off x="9916908" y="4091297"/>
            <a:ext cx="1219198" cy="1166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8" name="Straight Arrow Connector 7">
            <a:extLst>
              <a:ext uri="{FF2B5EF4-FFF2-40B4-BE49-F238E27FC236}">
                <a16:creationId xmlns:a16="http://schemas.microsoft.com/office/drawing/2014/main" id="{1A5FD8FE-8F65-4459-BD16-F35F12E40F5F}"/>
              </a:ext>
            </a:extLst>
          </p:cNvPr>
          <p:cNvCxnSpPr>
            <a:cxnSpLocks/>
            <a:stCxn id="4" idx="6"/>
            <a:endCxn id="5" idx="2"/>
          </p:cNvCxnSpPr>
          <p:nvPr/>
        </p:nvCxnSpPr>
        <p:spPr>
          <a:xfrm>
            <a:off x="2204141" y="4674393"/>
            <a:ext cx="3352801" cy="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AE224F-A6ED-B7EC-B922-97B0A62BC2CE}"/>
              </a:ext>
            </a:extLst>
          </p:cNvPr>
          <p:cNvCxnSpPr>
            <a:cxnSpLocks/>
            <a:stCxn id="5" idx="6"/>
            <a:endCxn id="6" idx="2"/>
          </p:cNvCxnSpPr>
          <p:nvPr/>
        </p:nvCxnSpPr>
        <p:spPr>
          <a:xfrm flipV="1">
            <a:off x="6776142" y="4674392"/>
            <a:ext cx="3140766" cy="6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EA1E17F-49C7-C4FA-50FB-B91B23412130}"/>
              </a:ext>
            </a:extLst>
          </p:cNvPr>
          <p:cNvSpPr txBox="1"/>
          <p:nvPr/>
        </p:nvSpPr>
        <p:spPr>
          <a:xfrm>
            <a:off x="2337898" y="2750801"/>
            <a:ext cx="1736373" cy="369332"/>
          </a:xfrm>
          <a:prstGeom prst="rect">
            <a:avLst/>
          </a:prstGeom>
          <a:noFill/>
        </p:spPr>
        <p:txBody>
          <a:bodyPr wrap="none" rtlCol="0">
            <a:spAutoFit/>
          </a:bodyPr>
          <a:lstStyle/>
          <a:p>
            <a:r>
              <a:rPr lang="en-US" dirty="0"/>
              <a:t>1. y</a:t>
            </a:r>
            <a:r>
              <a:rPr lang="en-US" baseline="-25000" dirty="0"/>
              <a:t>1</a:t>
            </a:r>
            <a:r>
              <a:rPr lang="en-US" dirty="0"/>
              <a:t> = </a:t>
            </a:r>
            <a:r>
              <a:rPr lang="en-US" dirty="0">
                <a:solidFill>
                  <a:schemeClr val="accent1"/>
                </a:solidFill>
              </a:rPr>
              <a:t>W</a:t>
            </a:r>
            <a:r>
              <a:rPr lang="en-US" baseline="-25000" dirty="0">
                <a:solidFill>
                  <a:schemeClr val="accent1"/>
                </a:solidFill>
              </a:rPr>
              <a:t>1</a:t>
            </a:r>
            <a:r>
              <a:rPr lang="en-US" dirty="0"/>
              <a:t>*x + </a:t>
            </a:r>
            <a:r>
              <a:rPr lang="en-US" dirty="0">
                <a:solidFill>
                  <a:schemeClr val="accent1"/>
                </a:solidFill>
              </a:rPr>
              <a:t>b</a:t>
            </a:r>
            <a:r>
              <a:rPr lang="en-US" baseline="-25000" dirty="0">
                <a:solidFill>
                  <a:schemeClr val="accent1"/>
                </a:solidFill>
              </a:rPr>
              <a:t>1</a:t>
            </a:r>
            <a:endParaRPr lang="en-US" dirty="0">
              <a:solidFill>
                <a:schemeClr val="accent1"/>
              </a:solidFill>
            </a:endParaRPr>
          </a:p>
        </p:txBody>
      </p:sp>
      <p:sp>
        <p:nvSpPr>
          <p:cNvPr id="22" name="TextBox 21">
            <a:extLst>
              <a:ext uri="{FF2B5EF4-FFF2-40B4-BE49-F238E27FC236}">
                <a16:creationId xmlns:a16="http://schemas.microsoft.com/office/drawing/2014/main" id="{BAA91D88-3B41-6150-631E-4063DCD0A9B8}"/>
              </a:ext>
            </a:extLst>
          </p:cNvPr>
          <p:cNvSpPr txBox="1"/>
          <p:nvPr/>
        </p:nvSpPr>
        <p:spPr>
          <a:xfrm>
            <a:off x="2331818" y="3162851"/>
            <a:ext cx="3352795" cy="1477328"/>
          </a:xfrm>
          <a:prstGeom prst="rect">
            <a:avLst/>
          </a:prstGeom>
          <a:noFill/>
        </p:spPr>
        <p:txBody>
          <a:bodyPr wrap="square" rtlCol="0">
            <a:spAutoFit/>
          </a:bodyPr>
          <a:lstStyle/>
          <a:p>
            <a:r>
              <a:rPr lang="en-US" dirty="0"/>
              <a:t>2. Some non-linear magic</a:t>
            </a:r>
            <a:br>
              <a:rPr lang="en-US" dirty="0"/>
            </a:br>
            <a:r>
              <a:rPr lang="en-US" dirty="0"/>
              <a:t>- decides how ‘excited’ the neuron is </a:t>
            </a:r>
          </a:p>
          <a:p>
            <a:r>
              <a:rPr lang="en-US" dirty="0"/>
              <a:t>- to adapt to complex patterns of the problem</a:t>
            </a:r>
          </a:p>
        </p:txBody>
      </p:sp>
      <p:sp>
        <p:nvSpPr>
          <p:cNvPr id="23" name="TextBox 22">
            <a:extLst>
              <a:ext uri="{FF2B5EF4-FFF2-40B4-BE49-F238E27FC236}">
                <a16:creationId xmlns:a16="http://schemas.microsoft.com/office/drawing/2014/main" id="{EACFB1E9-9930-E178-E676-4C000E1F1151}"/>
              </a:ext>
            </a:extLst>
          </p:cNvPr>
          <p:cNvSpPr txBox="1"/>
          <p:nvPr/>
        </p:nvSpPr>
        <p:spPr>
          <a:xfrm>
            <a:off x="1473318" y="3730273"/>
            <a:ext cx="284052" cy="369332"/>
          </a:xfrm>
          <a:prstGeom prst="rect">
            <a:avLst/>
          </a:prstGeom>
          <a:noFill/>
        </p:spPr>
        <p:txBody>
          <a:bodyPr wrap="none" rtlCol="0">
            <a:spAutoFit/>
          </a:bodyPr>
          <a:lstStyle/>
          <a:p>
            <a:r>
              <a:rPr lang="en-US" dirty="0"/>
              <a:t>x</a:t>
            </a:r>
          </a:p>
        </p:txBody>
      </p:sp>
      <p:cxnSp>
        <p:nvCxnSpPr>
          <p:cNvPr id="25" name="Straight Arrow Connector 24">
            <a:extLst>
              <a:ext uri="{FF2B5EF4-FFF2-40B4-BE49-F238E27FC236}">
                <a16:creationId xmlns:a16="http://schemas.microsoft.com/office/drawing/2014/main" id="{89AF3B41-3A32-E470-03EF-CC9FBC88EF69}"/>
              </a:ext>
            </a:extLst>
          </p:cNvPr>
          <p:cNvCxnSpPr/>
          <p:nvPr/>
        </p:nvCxnSpPr>
        <p:spPr>
          <a:xfrm>
            <a:off x="9165862" y="3952323"/>
            <a:ext cx="0" cy="73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9D9EAEA-C6CE-AB0F-C603-D88B4048BC42}"/>
              </a:ext>
            </a:extLst>
          </p:cNvPr>
          <p:cNvSpPr txBox="1"/>
          <p:nvPr/>
        </p:nvSpPr>
        <p:spPr>
          <a:xfrm>
            <a:off x="8733692" y="3563977"/>
            <a:ext cx="864339" cy="369332"/>
          </a:xfrm>
          <a:prstGeom prst="rect">
            <a:avLst/>
          </a:prstGeom>
          <a:noFill/>
        </p:spPr>
        <p:txBody>
          <a:bodyPr wrap="none" rtlCol="0">
            <a:spAutoFit/>
          </a:bodyPr>
          <a:lstStyle/>
          <a:p>
            <a:r>
              <a:rPr lang="en-US" dirty="0"/>
              <a:t>answer</a:t>
            </a:r>
          </a:p>
        </p:txBody>
      </p:sp>
      <p:sp>
        <p:nvSpPr>
          <p:cNvPr id="27" name="TextBox 26">
            <a:extLst>
              <a:ext uri="{FF2B5EF4-FFF2-40B4-BE49-F238E27FC236}">
                <a16:creationId xmlns:a16="http://schemas.microsoft.com/office/drawing/2014/main" id="{7A1740B2-57D3-C5B8-A505-A7768F37B603}"/>
              </a:ext>
            </a:extLst>
          </p:cNvPr>
          <p:cNvSpPr txBox="1"/>
          <p:nvPr/>
        </p:nvSpPr>
        <p:spPr>
          <a:xfrm>
            <a:off x="9916908" y="5332658"/>
            <a:ext cx="1551130" cy="369332"/>
          </a:xfrm>
          <a:prstGeom prst="rect">
            <a:avLst/>
          </a:prstGeom>
          <a:noFill/>
        </p:spPr>
        <p:txBody>
          <a:bodyPr wrap="none" rtlCol="0">
            <a:spAutoFit/>
          </a:bodyPr>
          <a:lstStyle/>
          <a:p>
            <a:r>
              <a:rPr lang="en-US" dirty="0"/>
              <a:t>How did it do?</a:t>
            </a:r>
          </a:p>
        </p:txBody>
      </p:sp>
      <p:sp>
        <p:nvSpPr>
          <p:cNvPr id="7" name="TextBox 6">
            <a:extLst>
              <a:ext uri="{FF2B5EF4-FFF2-40B4-BE49-F238E27FC236}">
                <a16:creationId xmlns:a16="http://schemas.microsoft.com/office/drawing/2014/main" id="{69080D7A-B554-0760-36BD-987A3B66B1D0}"/>
              </a:ext>
            </a:extLst>
          </p:cNvPr>
          <p:cNvSpPr txBox="1"/>
          <p:nvPr/>
        </p:nvSpPr>
        <p:spPr>
          <a:xfrm>
            <a:off x="5075424" y="3201526"/>
            <a:ext cx="1609352"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Activation function</a:t>
            </a:r>
          </a:p>
        </p:txBody>
      </p:sp>
      <p:sp>
        <p:nvSpPr>
          <p:cNvPr id="9" name="TextBox 8">
            <a:extLst>
              <a:ext uri="{FF2B5EF4-FFF2-40B4-BE49-F238E27FC236}">
                <a16:creationId xmlns:a16="http://schemas.microsoft.com/office/drawing/2014/main" id="{BE59E40A-8203-260B-9B4B-45FFF392F251}"/>
              </a:ext>
            </a:extLst>
          </p:cNvPr>
          <p:cNvSpPr txBox="1"/>
          <p:nvPr/>
        </p:nvSpPr>
        <p:spPr>
          <a:xfrm>
            <a:off x="4387732" y="2769829"/>
            <a:ext cx="762856"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weight</a:t>
            </a:r>
          </a:p>
        </p:txBody>
      </p:sp>
      <p:sp>
        <p:nvSpPr>
          <p:cNvPr id="11" name="TextBox 10">
            <a:extLst>
              <a:ext uri="{FF2B5EF4-FFF2-40B4-BE49-F238E27FC236}">
                <a16:creationId xmlns:a16="http://schemas.microsoft.com/office/drawing/2014/main" id="{FE4A01D9-D5BF-BFF7-0766-BEDE772F7730}"/>
              </a:ext>
            </a:extLst>
          </p:cNvPr>
          <p:cNvSpPr txBox="1"/>
          <p:nvPr/>
        </p:nvSpPr>
        <p:spPr>
          <a:xfrm>
            <a:off x="5296169" y="2789042"/>
            <a:ext cx="671268"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bias</a:t>
            </a:r>
          </a:p>
        </p:txBody>
      </p:sp>
      <p:cxnSp>
        <p:nvCxnSpPr>
          <p:cNvPr id="12" name="Straight Arrow Connector 11">
            <a:extLst>
              <a:ext uri="{FF2B5EF4-FFF2-40B4-BE49-F238E27FC236}">
                <a16:creationId xmlns:a16="http://schemas.microsoft.com/office/drawing/2014/main" id="{57BD435D-94F6-B342-8CA7-3572DEF7AC9B}"/>
              </a:ext>
            </a:extLst>
          </p:cNvPr>
          <p:cNvCxnSpPr>
            <a:cxnSpLocks/>
          </p:cNvCxnSpPr>
          <p:nvPr/>
        </p:nvCxnSpPr>
        <p:spPr>
          <a:xfrm flipH="1">
            <a:off x="6776142" y="4766457"/>
            <a:ext cx="3140766"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232F0F-315A-EB1D-1F22-408E5859FB2A}"/>
              </a:ext>
            </a:extLst>
          </p:cNvPr>
          <p:cNvSpPr txBox="1"/>
          <p:nvPr/>
        </p:nvSpPr>
        <p:spPr>
          <a:xfrm>
            <a:off x="6982349" y="3952828"/>
            <a:ext cx="1592103" cy="369332"/>
          </a:xfrm>
          <a:prstGeom prst="rect">
            <a:avLst/>
          </a:prstGeom>
          <a:noFill/>
        </p:spPr>
        <p:txBody>
          <a:bodyPr wrap="none" rtlCol="0">
            <a:spAutoFit/>
          </a:bodyPr>
          <a:lstStyle/>
          <a:p>
            <a:r>
              <a:rPr lang="en-US" dirty="0">
                <a:solidFill>
                  <a:schemeClr val="accent1"/>
                </a:solidFill>
              </a:rPr>
              <a:t>y</a:t>
            </a:r>
            <a:r>
              <a:rPr lang="en-US" baseline="-25000" dirty="0">
                <a:solidFill>
                  <a:schemeClr val="accent1"/>
                </a:solidFill>
              </a:rPr>
              <a:t>2</a:t>
            </a:r>
            <a:r>
              <a:rPr lang="en-US" dirty="0">
                <a:solidFill>
                  <a:schemeClr val="accent1"/>
                </a:solidFill>
              </a:rPr>
              <a:t> = W</a:t>
            </a:r>
            <a:r>
              <a:rPr lang="en-US" baseline="-25000" dirty="0">
                <a:solidFill>
                  <a:schemeClr val="accent1"/>
                </a:solidFill>
              </a:rPr>
              <a:t>2</a:t>
            </a:r>
            <a:r>
              <a:rPr lang="en-US" dirty="0"/>
              <a:t>*y</a:t>
            </a:r>
            <a:r>
              <a:rPr lang="en-US" baseline="-25000" dirty="0"/>
              <a:t>1</a:t>
            </a:r>
            <a:r>
              <a:rPr lang="en-US" dirty="0"/>
              <a:t> + </a:t>
            </a:r>
            <a:r>
              <a:rPr lang="en-US" dirty="0">
                <a:solidFill>
                  <a:schemeClr val="accent1"/>
                </a:solidFill>
              </a:rPr>
              <a:t>b</a:t>
            </a:r>
            <a:r>
              <a:rPr lang="en-US" baseline="-25000" dirty="0">
                <a:solidFill>
                  <a:schemeClr val="accent1"/>
                </a:solidFill>
              </a:rPr>
              <a:t>2</a:t>
            </a:r>
            <a:endParaRPr lang="en-US" dirty="0">
              <a:solidFill>
                <a:schemeClr val="accent1"/>
              </a:solidFill>
            </a:endParaRPr>
          </a:p>
        </p:txBody>
      </p:sp>
      <p:sp>
        <p:nvSpPr>
          <p:cNvPr id="16" name="TextBox 15">
            <a:extLst>
              <a:ext uri="{FF2B5EF4-FFF2-40B4-BE49-F238E27FC236}">
                <a16:creationId xmlns:a16="http://schemas.microsoft.com/office/drawing/2014/main" id="{082A73CF-CB6E-37E0-CF22-8438E3255174}"/>
              </a:ext>
            </a:extLst>
          </p:cNvPr>
          <p:cNvSpPr txBox="1"/>
          <p:nvPr/>
        </p:nvSpPr>
        <p:spPr>
          <a:xfrm>
            <a:off x="6851736" y="4905760"/>
            <a:ext cx="2790775" cy="369332"/>
          </a:xfrm>
          <a:prstGeom prst="rect">
            <a:avLst/>
          </a:prstGeom>
          <a:noFill/>
        </p:spPr>
        <p:txBody>
          <a:bodyPr wrap="square" rtlCol="0">
            <a:spAutoFit/>
          </a:bodyPr>
          <a:lstStyle/>
          <a:p>
            <a:r>
              <a:rPr lang="en-US" dirty="0"/>
              <a:t>Partial derivatives to W</a:t>
            </a:r>
            <a:r>
              <a:rPr lang="en-US" baseline="-25000" dirty="0"/>
              <a:t>2, </a:t>
            </a:r>
            <a:r>
              <a:rPr lang="en-US" dirty="0"/>
              <a:t>b</a:t>
            </a:r>
            <a:r>
              <a:rPr lang="en-US" baseline="-25000" dirty="0"/>
              <a:t>2</a:t>
            </a:r>
            <a:endParaRPr lang="en-US" dirty="0"/>
          </a:p>
        </p:txBody>
      </p:sp>
      <p:sp>
        <p:nvSpPr>
          <p:cNvPr id="17" name="TextBox 16">
            <a:extLst>
              <a:ext uri="{FF2B5EF4-FFF2-40B4-BE49-F238E27FC236}">
                <a16:creationId xmlns:a16="http://schemas.microsoft.com/office/drawing/2014/main" id="{F1569F30-A45A-7998-B6F3-5E26FBF01494}"/>
              </a:ext>
            </a:extLst>
          </p:cNvPr>
          <p:cNvSpPr txBox="1"/>
          <p:nvPr/>
        </p:nvSpPr>
        <p:spPr>
          <a:xfrm>
            <a:off x="6923223" y="5552021"/>
            <a:ext cx="890575" cy="307777"/>
          </a:xfrm>
          <a:prstGeom prst="rect">
            <a:avLst/>
          </a:prstGeom>
          <a:solidFill>
            <a:schemeClr val="accent6">
              <a:lumMod val="20000"/>
              <a:lumOff val="80000"/>
            </a:schemeClr>
          </a:solidFill>
        </p:spPr>
        <p:txBody>
          <a:bodyPr wrap="square" rtlCol="0">
            <a:spAutoFit/>
          </a:bodyPr>
          <a:lstStyle/>
          <a:p>
            <a:r>
              <a:rPr lang="en-US" sz="1400" dirty="0">
                <a:solidFill>
                  <a:schemeClr val="accent2"/>
                </a:solidFill>
              </a:rPr>
              <a:t>Gradient</a:t>
            </a:r>
          </a:p>
        </p:txBody>
      </p:sp>
      <p:cxnSp>
        <p:nvCxnSpPr>
          <p:cNvPr id="18" name="Straight Arrow Connector 17">
            <a:extLst>
              <a:ext uri="{FF2B5EF4-FFF2-40B4-BE49-F238E27FC236}">
                <a16:creationId xmlns:a16="http://schemas.microsoft.com/office/drawing/2014/main" id="{8493512C-DE9A-E5E1-48E2-627DA61FA48C}"/>
              </a:ext>
            </a:extLst>
          </p:cNvPr>
          <p:cNvCxnSpPr>
            <a:cxnSpLocks/>
          </p:cNvCxnSpPr>
          <p:nvPr/>
        </p:nvCxnSpPr>
        <p:spPr>
          <a:xfrm flipH="1">
            <a:off x="2204141" y="4766457"/>
            <a:ext cx="335280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DFBA20F-2BF2-D54D-AD2B-58F1372166CD}"/>
              </a:ext>
            </a:extLst>
          </p:cNvPr>
          <p:cNvSpPr txBox="1"/>
          <p:nvPr/>
        </p:nvSpPr>
        <p:spPr>
          <a:xfrm>
            <a:off x="9692006" y="2645645"/>
            <a:ext cx="63671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loss</a:t>
            </a:r>
          </a:p>
        </p:txBody>
      </p:sp>
      <p:sp>
        <p:nvSpPr>
          <p:cNvPr id="13" name="TextBox 12">
            <a:extLst>
              <a:ext uri="{FF2B5EF4-FFF2-40B4-BE49-F238E27FC236}">
                <a16:creationId xmlns:a16="http://schemas.microsoft.com/office/drawing/2014/main" id="{1E23D30D-8493-869D-BDE3-275FAA04E565}"/>
              </a:ext>
            </a:extLst>
          </p:cNvPr>
          <p:cNvSpPr txBox="1"/>
          <p:nvPr/>
        </p:nvSpPr>
        <p:spPr>
          <a:xfrm>
            <a:off x="8804283" y="3255695"/>
            <a:ext cx="671268"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labels</a:t>
            </a:r>
          </a:p>
        </p:txBody>
      </p:sp>
      <p:sp>
        <p:nvSpPr>
          <p:cNvPr id="14" name="TextBox 13">
            <a:extLst>
              <a:ext uri="{FF2B5EF4-FFF2-40B4-BE49-F238E27FC236}">
                <a16:creationId xmlns:a16="http://schemas.microsoft.com/office/drawing/2014/main" id="{4FA4098A-8DC2-E67F-7DCE-83CFF37E3E69}"/>
              </a:ext>
            </a:extLst>
          </p:cNvPr>
          <p:cNvSpPr txBox="1"/>
          <p:nvPr/>
        </p:nvSpPr>
        <p:spPr>
          <a:xfrm>
            <a:off x="10055154" y="3675765"/>
            <a:ext cx="942705"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prediction</a:t>
            </a:r>
          </a:p>
        </p:txBody>
      </p:sp>
      <p:sp>
        <p:nvSpPr>
          <p:cNvPr id="19" name="TextBox 18">
            <a:extLst>
              <a:ext uri="{FF2B5EF4-FFF2-40B4-BE49-F238E27FC236}">
                <a16:creationId xmlns:a16="http://schemas.microsoft.com/office/drawing/2014/main" id="{58C2BA1F-E812-57E5-5D40-5CC5111B7D9E}"/>
              </a:ext>
            </a:extLst>
          </p:cNvPr>
          <p:cNvSpPr txBox="1"/>
          <p:nvPr/>
        </p:nvSpPr>
        <p:spPr>
          <a:xfrm>
            <a:off x="4946911" y="3615908"/>
            <a:ext cx="737702" cy="369332"/>
          </a:xfrm>
          <a:prstGeom prst="rect">
            <a:avLst/>
          </a:prstGeom>
          <a:noFill/>
        </p:spPr>
        <p:txBody>
          <a:bodyPr wrap="none" rtlCol="0">
            <a:spAutoFit/>
          </a:bodyPr>
          <a:lstStyle/>
          <a:p>
            <a:r>
              <a:rPr lang="en-US" dirty="0">
                <a:solidFill>
                  <a:schemeClr val="accent1"/>
                </a:solidFill>
              </a:rPr>
              <a:t> </a:t>
            </a:r>
            <a:r>
              <a:rPr lang="en-US" dirty="0">
                <a:solidFill>
                  <a:schemeClr val="accent1"/>
                </a:solidFill>
                <a:latin typeface="Times" pitchFamily="2" charset="0"/>
              </a:rPr>
              <a:t>f</a:t>
            </a:r>
            <a:r>
              <a:rPr lang="en-US" baseline="-25000" dirty="0">
                <a:solidFill>
                  <a:schemeClr val="accent1"/>
                </a:solidFill>
                <a:latin typeface="Times" pitchFamily="2" charset="0"/>
              </a:rPr>
              <a:t>1</a:t>
            </a:r>
            <a:r>
              <a:rPr lang="en-US" dirty="0">
                <a:solidFill>
                  <a:schemeClr val="accent1"/>
                </a:solidFill>
                <a:latin typeface="Times" pitchFamily="2" charset="0"/>
              </a:rPr>
              <a:t>(y</a:t>
            </a:r>
            <a:r>
              <a:rPr lang="en-US" baseline="-25000" dirty="0">
                <a:solidFill>
                  <a:schemeClr val="accent1"/>
                </a:solidFill>
                <a:latin typeface="Times" pitchFamily="2" charset="0"/>
              </a:rPr>
              <a:t>1</a:t>
            </a:r>
            <a:r>
              <a:rPr lang="en-US" dirty="0">
                <a:solidFill>
                  <a:schemeClr val="accent1"/>
                </a:solidFill>
                <a:latin typeface="Times" pitchFamily="2" charset="0"/>
              </a:rPr>
              <a:t>)</a:t>
            </a:r>
          </a:p>
        </p:txBody>
      </p:sp>
      <p:cxnSp>
        <p:nvCxnSpPr>
          <p:cNvPr id="24" name="Straight Arrow Connector 23">
            <a:extLst>
              <a:ext uri="{FF2B5EF4-FFF2-40B4-BE49-F238E27FC236}">
                <a16:creationId xmlns:a16="http://schemas.microsoft.com/office/drawing/2014/main" id="{C42D5014-D27F-F1AA-2B72-FD79A1262D0D}"/>
              </a:ext>
            </a:extLst>
          </p:cNvPr>
          <p:cNvCxnSpPr>
            <a:cxnSpLocks/>
            <a:stCxn id="13" idx="0"/>
            <a:endCxn id="20" idx="2"/>
          </p:cNvCxnSpPr>
          <p:nvPr/>
        </p:nvCxnSpPr>
        <p:spPr>
          <a:xfrm flipV="1">
            <a:off x="9139917" y="2953422"/>
            <a:ext cx="870444" cy="302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3CE21A-D61B-5DBB-8A09-612B28EC4897}"/>
              </a:ext>
            </a:extLst>
          </p:cNvPr>
          <p:cNvCxnSpPr>
            <a:cxnSpLocks/>
            <a:stCxn id="14" idx="0"/>
            <a:endCxn id="20" idx="2"/>
          </p:cNvCxnSpPr>
          <p:nvPr/>
        </p:nvCxnSpPr>
        <p:spPr>
          <a:xfrm flipH="1" flipV="1">
            <a:off x="10010361" y="2953422"/>
            <a:ext cx="516146" cy="72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F3CF991-F44C-DE97-8B59-F0EF69C9C1CF}"/>
              </a:ext>
            </a:extLst>
          </p:cNvPr>
          <p:cNvSpPr txBox="1"/>
          <p:nvPr/>
        </p:nvSpPr>
        <p:spPr>
          <a:xfrm>
            <a:off x="2204142" y="4851894"/>
            <a:ext cx="2902216" cy="369332"/>
          </a:xfrm>
          <a:prstGeom prst="rect">
            <a:avLst/>
          </a:prstGeom>
          <a:noFill/>
        </p:spPr>
        <p:txBody>
          <a:bodyPr wrap="square" rtlCol="0">
            <a:spAutoFit/>
          </a:bodyPr>
          <a:lstStyle/>
          <a:p>
            <a:r>
              <a:rPr lang="en-US" dirty="0"/>
              <a:t>Partial derivatives to W</a:t>
            </a:r>
            <a:r>
              <a:rPr lang="en-US" baseline="-25000" dirty="0"/>
              <a:t>1, </a:t>
            </a:r>
            <a:r>
              <a:rPr lang="en-US" dirty="0"/>
              <a:t>b</a:t>
            </a:r>
            <a:r>
              <a:rPr lang="en-US" baseline="-25000" dirty="0"/>
              <a:t>1</a:t>
            </a:r>
            <a:endParaRPr lang="en-US" dirty="0"/>
          </a:p>
        </p:txBody>
      </p:sp>
      <p:sp>
        <p:nvSpPr>
          <p:cNvPr id="37" name="TextBox 36">
            <a:extLst>
              <a:ext uri="{FF2B5EF4-FFF2-40B4-BE49-F238E27FC236}">
                <a16:creationId xmlns:a16="http://schemas.microsoft.com/office/drawing/2014/main" id="{1C9422DD-6DDC-CDD3-7277-CA1878A3F84D}"/>
              </a:ext>
            </a:extLst>
          </p:cNvPr>
          <p:cNvSpPr txBox="1"/>
          <p:nvPr/>
        </p:nvSpPr>
        <p:spPr>
          <a:xfrm>
            <a:off x="6959235" y="4327474"/>
            <a:ext cx="737702" cy="369332"/>
          </a:xfrm>
          <a:prstGeom prst="rect">
            <a:avLst/>
          </a:prstGeom>
          <a:noFill/>
        </p:spPr>
        <p:txBody>
          <a:bodyPr wrap="none" rtlCol="0">
            <a:spAutoFit/>
          </a:bodyPr>
          <a:lstStyle/>
          <a:p>
            <a:r>
              <a:rPr lang="en-US" dirty="0">
                <a:solidFill>
                  <a:schemeClr val="accent1"/>
                </a:solidFill>
              </a:rPr>
              <a:t> </a:t>
            </a:r>
            <a:r>
              <a:rPr lang="en-US" dirty="0">
                <a:solidFill>
                  <a:schemeClr val="accent1"/>
                </a:solidFill>
                <a:latin typeface="Times" pitchFamily="2" charset="0"/>
              </a:rPr>
              <a:t>f</a:t>
            </a:r>
            <a:r>
              <a:rPr lang="en-US" baseline="-25000" dirty="0">
                <a:solidFill>
                  <a:schemeClr val="accent1"/>
                </a:solidFill>
                <a:latin typeface="Times" pitchFamily="2" charset="0"/>
              </a:rPr>
              <a:t>2</a:t>
            </a:r>
            <a:r>
              <a:rPr lang="en-US" dirty="0">
                <a:solidFill>
                  <a:schemeClr val="accent1"/>
                </a:solidFill>
                <a:latin typeface="Times" pitchFamily="2" charset="0"/>
              </a:rPr>
              <a:t>(y</a:t>
            </a:r>
            <a:r>
              <a:rPr lang="en-US" baseline="-25000" dirty="0">
                <a:solidFill>
                  <a:schemeClr val="accent1"/>
                </a:solidFill>
                <a:latin typeface="Times" pitchFamily="2" charset="0"/>
              </a:rPr>
              <a:t>2</a:t>
            </a:r>
            <a:r>
              <a:rPr lang="en-US" dirty="0">
                <a:solidFill>
                  <a:schemeClr val="accent1"/>
                </a:solidFill>
                <a:latin typeface="Times" pitchFamily="2" charset="0"/>
              </a:rPr>
              <a:t>)</a:t>
            </a:r>
          </a:p>
        </p:txBody>
      </p:sp>
    </p:spTree>
    <p:extLst>
      <p:ext uri="{BB962C8B-B14F-4D97-AF65-F5344CB8AC3E}">
        <p14:creationId xmlns:p14="http://schemas.microsoft.com/office/powerpoint/2010/main" val="121289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6BE0-807E-AC4D-A984-C5C95CA8A581}"/>
              </a:ext>
            </a:extLst>
          </p:cNvPr>
          <p:cNvSpPr>
            <a:spLocks noGrp="1"/>
          </p:cNvSpPr>
          <p:nvPr>
            <p:ph type="title"/>
          </p:nvPr>
        </p:nvSpPr>
        <p:spPr>
          <a:xfrm>
            <a:off x="838200" y="755374"/>
            <a:ext cx="10515600" cy="935314"/>
          </a:xfrm>
        </p:spPr>
        <p:txBody>
          <a:bodyPr/>
          <a:lstStyle/>
          <a:p>
            <a:r>
              <a:rPr lang="en-US" dirty="0"/>
              <a:t>Now repeat it…				And more data!</a:t>
            </a:r>
          </a:p>
        </p:txBody>
      </p:sp>
      <p:graphicFrame>
        <p:nvGraphicFramePr>
          <p:cNvPr id="74" name="Table 74">
            <a:extLst>
              <a:ext uri="{FF2B5EF4-FFF2-40B4-BE49-F238E27FC236}">
                <a16:creationId xmlns:a16="http://schemas.microsoft.com/office/drawing/2014/main" id="{FEB938C0-9F66-F10E-58F3-5D46CB37ED21}"/>
              </a:ext>
            </a:extLst>
          </p:cNvPr>
          <p:cNvGraphicFramePr>
            <a:graphicFrameLocks noGrp="1"/>
          </p:cNvGraphicFramePr>
          <p:nvPr>
            <p:extLst>
              <p:ext uri="{D42A27DB-BD31-4B8C-83A1-F6EECF244321}">
                <p14:modId xmlns:p14="http://schemas.microsoft.com/office/powerpoint/2010/main" val="3383969112"/>
              </p:ext>
            </p:extLst>
          </p:nvPr>
        </p:nvGraphicFramePr>
        <p:xfrm>
          <a:off x="7960140" y="2119365"/>
          <a:ext cx="2752035" cy="1924510"/>
        </p:xfrm>
        <a:graphic>
          <a:graphicData uri="http://schemas.openxmlformats.org/drawingml/2006/table">
            <a:tbl>
              <a:tblPr firstRow="1" bandRow="1">
                <a:tableStyleId>{5C22544A-7EE6-4342-B048-85BDC9FD1C3A}</a:tableStyleId>
              </a:tblPr>
              <a:tblGrid>
                <a:gridCol w="917345">
                  <a:extLst>
                    <a:ext uri="{9D8B030D-6E8A-4147-A177-3AD203B41FA5}">
                      <a16:colId xmlns:a16="http://schemas.microsoft.com/office/drawing/2014/main" val="801467257"/>
                    </a:ext>
                  </a:extLst>
                </a:gridCol>
                <a:gridCol w="917345">
                  <a:extLst>
                    <a:ext uri="{9D8B030D-6E8A-4147-A177-3AD203B41FA5}">
                      <a16:colId xmlns:a16="http://schemas.microsoft.com/office/drawing/2014/main" val="4139347360"/>
                    </a:ext>
                  </a:extLst>
                </a:gridCol>
                <a:gridCol w="917345">
                  <a:extLst>
                    <a:ext uri="{9D8B030D-6E8A-4147-A177-3AD203B41FA5}">
                      <a16:colId xmlns:a16="http://schemas.microsoft.com/office/drawing/2014/main" val="614816378"/>
                    </a:ext>
                  </a:extLst>
                </a:gridCol>
              </a:tblGrid>
              <a:tr h="38490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73360467"/>
                  </a:ext>
                </a:extLst>
              </a:tr>
              <a:tr h="38490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8509859"/>
                  </a:ext>
                </a:extLst>
              </a:tr>
              <a:tr h="384902">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874789344"/>
                  </a:ext>
                </a:extLst>
              </a:tr>
              <a:tr h="384902">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62482020"/>
                  </a:ext>
                </a:extLst>
              </a:tr>
              <a:tr h="384902">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29466897"/>
                  </a:ext>
                </a:extLst>
              </a:tr>
            </a:tbl>
          </a:graphicData>
        </a:graphic>
      </p:graphicFrame>
      <p:sp>
        <p:nvSpPr>
          <p:cNvPr id="75" name="TextBox 74">
            <a:extLst>
              <a:ext uri="{FF2B5EF4-FFF2-40B4-BE49-F238E27FC236}">
                <a16:creationId xmlns:a16="http://schemas.microsoft.com/office/drawing/2014/main" id="{9F08C809-64A8-30CE-C028-D265BF0C812D}"/>
              </a:ext>
            </a:extLst>
          </p:cNvPr>
          <p:cNvSpPr txBox="1"/>
          <p:nvPr/>
        </p:nvSpPr>
        <p:spPr>
          <a:xfrm>
            <a:off x="9213367" y="4472552"/>
            <a:ext cx="245580" cy="923330"/>
          </a:xfrm>
          <a:prstGeom prst="rect">
            <a:avLst/>
          </a:prstGeom>
          <a:noFill/>
        </p:spPr>
        <p:txBody>
          <a:bodyPr wrap="none" rtlCol="0">
            <a:spAutoFit/>
          </a:bodyPr>
          <a:lstStyle/>
          <a:p>
            <a:r>
              <a:rPr lang="en-US" b="1" dirty="0"/>
              <a:t>.</a:t>
            </a:r>
          </a:p>
          <a:p>
            <a:r>
              <a:rPr lang="en-US" b="1" dirty="0"/>
              <a:t>.</a:t>
            </a:r>
          </a:p>
          <a:p>
            <a:r>
              <a:rPr lang="en-US" b="1" dirty="0"/>
              <a:t>.</a:t>
            </a:r>
          </a:p>
        </p:txBody>
      </p:sp>
      <p:grpSp>
        <p:nvGrpSpPr>
          <p:cNvPr id="90" name="Group 89">
            <a:extLst>
              <a:ext uri="{FF2B5EF4-FFF2-40B4-BE49-F238E27FC236}">
                <a16:creationId xmlns:a16="http://schemas.microsoft.com/office/drawing/2014/main" id="{4E2526DF-F03E-B48F-0A4E-10EF34C4B499}"/>
              </a:ext>
            </a:extLst>
          </p:cNvPr>
          <p:cNvGrpSpPr/>
          <p:nvPr/>
        </p:nvGrpSpPr>
        <p:grpSpPr>
          <a:xfrm>
            <a:off x="1010376" y="2295361"/>
            <a:ext cx="5085624" cy="2779200"/>
            <a:chOff x="1010376" y="2295362"/>
            <a:chExt cx="5085624" cy="2778925"/>
          </a:xfrm>
        </p:grpSpPr>
        <p:sp>
          <p:nvSpPr>
            <p:cNvPr id="4" name="Oval 3">
              <a:extLst>
                <a:ext uri="{FF2B5EF4-FFF2-40B4-BE49-F238E27FC236}">
                  <a16:creationId xmlns:a16="http://schemas.microsoft.com/office/drawing/2014/main" id="{0520E4B6-37CF-9FA7-D74D-70E4606AA044}"/>
                </a:ext>
              </a:extLst>
            </p:cNvPr>
            <p:cNvSpPr/>
            <p:nvPr/>
          </p:nvSpPr>
          <p:spPr>
            <a:xfrm>
              <a:off x="1013692" y="3080688"/>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US" dirty="0"/>
            </a:p>
          </p:txBody>
        </p:sp>
        <p:sp>
          <p:nvSpPr>
            <p:cNvPr id="5" name="Oval 4">
              <a:extLst>
                <a:ext uri="{FF2B5EF4-FFF2-40B4-BE49-F238E27FC236}">
                  <a16:creationId xmlns:a16="http://schemas.microsoft.com/office/drawing/2014/main" id="{410D3E29-8E78-A604-8B5B-50D66AC11F62}"/>
                </a:ext>
              </a:extLst>
            </p:cNvPr>
            <p:cNvSpPr/>
            <p:nvPr/>
          </p:nvSpPr>
          <p:spPr>
            <a:xfrm>
              <a:off x="1020006" y="3799192"/>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US" dirty="0"/>
            </a:p>
          </p:txBody>
        </p:sp>
        <p:sp>
          <p:nvSpPr>
            <p:cNvPr id="6" name="Oval 5">
              <a:extLst>
                <a:ext uri="{FF2B5EF4-FFF2-40B4-BE49-F238E27FC236}">
                  <a16:creationId xmlns:a16="http://schemas.microsoft.com/office/drawing/2014/main" id="{777568A2-EEBB-E2C6-6F49-3E5DD21FB5EF}"/>
                </a:ext>
              </a:extLst>
            </p:cNvPr>
            <p:cNvSpPr/>
            <p:nvPr/>
          </p:nvSpPr>
          <p:spPr>
            <a:xfrm>
              <a:off x="5539409" y="3693455"/>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B2D408D-502C-616B-C33C-8013EDD9AA76}"/>
                </a:ext>
              </a:extLst>
            </p:cNvPr>
            <p:cNvSpPr/>
            <p:nvPr/>
          </p:nvSpPr>
          <p:spPr>
            <a:xfrm>
              <a:off x="5533602" y="3030838"/>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2411C3-F125-C84F-713C-D4DF6A67D9FF}"/>
                </a:ext>
              </a:extLst>
            </p:cNvPr>
            <p:cNvSpPr/>
            <p:nvPr/>
          </p:nvSpPr>
          <p:spPr>
            <a:xfrm>
              <a:off x="3837894" y="2573658"/>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CAF5440-1B5F-AB95-101B-ED75C06751F8}"/>
                </a:ext>
              </a:extLst>
            </p:cNvPr>
            <p:cNvSpPr/>
            <p:nvPr/>
          </p:nvSpPr>
          <p:spPr>
            <a:xfrm>
              <a:off x="2524538" y="2554355"/>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1EA1750-2526-B86D-F304-253B056FA578}"/>
                </a:ext>
              </a:extLst>
            </p:cNvPr>
            <p:cNvSpPr/>
            <p:nvPr/>
          </p:nvSpPr>
          <p:spPr>
            <a:xfrm>
              <a:off x="2524538" y="3309422"/>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583620C-E4B8-84A9-F02F-B86E7A9D39F7}"/>
                </a:ext>
              </a:extLst>
            </p:cNvPr>
            <p:cNvSpPr/>
            <p:nvPr/>
          </p:nvSpPr>
          <p:spPr>
            <a:xfrm>
              <a:off x="2527853" y="4058788"/>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FF2A5316-B154-3B56-18FC-F92A8652800B}"/>
                </a:ext>
              </a:extLst>
            </p:cNvPr>
            <p:cNvSpPr/>
            <p:nvPr/>
          </p:nvSpPr>
          <p:spPr>
            <a:xfrm>
              <a:off x="3841209" y="4077488"/>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9E8383BF-73E6-26EA-6A8A-31B1AF6E7B2F}"/>
                </a:ext>
              </a:extLst>
            </p:cNvPr>
            <p:cNvSpPr/>
            <p:nvPr/>
          </p:nvSpPr>
          <p:spPr>
            <a:xfrm>
              <a:off x="3864793" y="3325945"/>
              <a:ext cx="556591" cy="5565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1D6ABD2-ADAE-FF07-C7AA-5EEF5EDD3864}"/>
                </a:ext>
              </a:extLst>
            </p:cNvPr>
            <p:cNvCxnSpPr>
              <a:stCxn id="4" idx="6"/>
              <a:endCxn id="11" idx="2"/>
            </p:cNvCxnSpPr>
            <p:nvPr/>
          </p:nvCxnSpPr>
          <p:spPr>
            <a:xfrm flipV="1">
              <a:off x="1570283" y="2832651"/>
              <a:ext cx="954255" cy="52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ED473CE-8D8B-2E3A-A88E-B3F30945B583}"/>
                </a:ext>
              </a:extLst>
            </p:cNvPr>
            <p:cNvCxnSpPr>
              <a:cxnSpLocks/>
              <a:stCxn id="4" idx="6"/>
              <a:endCxn id="12" idx="2"/>
            </p:cNvCxnSpPr>
            <p:nvPr/>
          </p:nvCxnSpPr>
          <p:spPr>
            <a:xfrm>
              <a:off x="1570283" y="3358984"/>
              <a:ext cx="954255" cy="22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DA6B2B-6052-0250-99E2-465AB018A446}"/>
                </a:ext>
              </a:extLst>
            </p:cNvPr>
            <p:cNvCxnSpPr>
              <a:cxnSpLocks/>
              <a:stCxn id="4" idx="6"/>
              <a:endCxn id="13" idx="2"/>
            </p:cNvCxnSpPr>
            <p:nvPr/>
          </p:nvCxnSpPr>
          <p:spPr>
            <a:xfrm>
              <a:off x="1570283" y="3358984"/>
              <a:ext cx="957570" cy="97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86AF40C-C54A-DDD4-C025-83CEAA747E85}"/>
                </a:ext>
              </a:extLst>
            </p:cNvPr>
            <p:cNvCxnSpPr>
              <a:cxnSpLocks/>
              <a:stCxn id="5" idx="6"/>
              <a:endCxn id="11" idx="2"/>
            </p:cNvCxnSpPr>
            <p:nvPr/>
          </p:nvCxnSpPr>
          <p:spPr>
            <a:xfrm flipV="1">
              <a:off x="1576597" y="2832651"/>
              <a:ext cx="947941" cy="1244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B061D8-2893-683F-B980-670EADB3F726}"/>
                </a:ext>
              </a:extLst>
            </p:cNvPr>
            <p:cNvCxnSpPr>
              <a:cxnSpLocks/>
              <a:stCxn id="5" idx="6"/>
              <a:endCxn id="12" idx="2"/>
            </p:cNvCxnSpPr>
            <p:nvPr/>
          </p:nvCxnSpPr>
          <p:spPr>
            <a:xfrm flipV="1">
              <a:off x="1576597" y="3587718"/>
              <a:ext cx="947941" cy="48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7BD729-1A1A-28A9-5B4B-C5BA10342230}"/>
                </a:ext>
              </a:extLst>
            </p:cNvPr>
            <p:cNvCxnSpPr>
              <a:cxnSpLocks/>
              <a:stCxn id="5" idx="6"/>
              <a:endCxn id="13" idx="2"/>
            </p:cNvCxnSpPr>
            <p:nvPr/>
          </p:nvCxnSpPr>
          <p:spPr>
            <a:xfrm>
              <a:off x="1576597" y="4077488"/>
              <a:ext cx="951256" cy="25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CE73660-772A-DB8E-6453-13C4B2DA8D27}"/>
                </a:ext>
              </a:extLst>
            </p:cNvPr>
            <p:cNvCxnSpPr>
              <a:cxnSpLocks/>
              <a:stCxn id="11" idx="6"/>
              <a:endCxn id="10" idx="2"/>
            </p:cNvCxnSpPr>
            <p:nvPr/>
          </p:nvCxnSpPr>
          <p:spPr>
            <a:xfrm>
              <a:off x="3081129" y="2832651"/>
              <a:ext cx="756765" cy="19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E04B48-E726-10B5-06C5-E6FF18A02788}"/>
                </a:ext>
              </a:extLst>
            </p:cNvPr>
            <p:cNvCxnSpPr>
              <a:cxnSpLocks/>
              <a:stCxn id="11" idx="6"/>
              <a:endCxn id="16" idx="2"/>
            </p:cNvCxnSpPr>
            <p:nvPr/>
          </p:nvCxnSpPr>
          <p:spPr>
            <a:xfrm>
              <a:off x="3081129" y="2832651"/>
              <a:ext cx="783664" cy="77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3D07033-5111-C79D-7434-E276B7C0575E}"/>
                </a:ext>
              </a:extLst>
            </p:cNvPr>
            <p:cNvCxnSpPr>
              <a:cxnSpLocks/>
              <a:stCxn id="11" idx="6"/>
              <a:endCxn id="15" idx="2"/>
            </p:cNvCxnSpPr>
            <p:nvPr/>
          </p:nvCxnSpPr>
          <p:spPr>
            <a:xfrm>
              <a:off x="3081129" y="2832651"/>
              <a:ext cx="760080" cy="1523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0ACDC45-A05B-3023-5221-46EDE4D0AF6A}"/>
                </a:ext>
              </a:extLst>
            </p:cNvPr>
            <p:cNvCxnSpPr>
              <a:cxnSpLocks/>
              <a:stCxn id="12" idx="6"/>
              <a:endCxn id="10" idx="2"/>
            </p:cNvCxnSpPr>
            <p:nvPr/>
          </p:nvCxnSpPr>
          <p:spPr>
            <a:xfrm flipV="1">
              <a:off x="3081129" y="2851954"/>
              <a:ext cx="756765" cy="735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A197B6-8424-66A1-31A8-693097B83140}"/>
                </a:ext>
              </a:extLst>
            </p:cNvPr>
            <p:cNvCxnSpPr>
              <a:cxnSpLocks/>
              <a:stCxn id="12" idx="6"/>
              <a:endCxn id="16" idx="2"/>
            </p:cNvCxnSpPr>
            <p:nvPr/>
          </p:nvCxnSpPr>
          <p:spPr>
            <a:xfrm>
              <a:off x="3081129" y="3587718"/>
              <a:ext cx="783664" cy="1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8E05E9F-24D1-B5B4-70F0-D543E48C18A8}"/>
                </a:ext>
              </a:extLst>
            </p:cNvPr>
            <p:cNvCxnSpPr>
              <a:cxnSpLocks/>
              <a:stCxn id="12" idx="6"/>
              <a:endCxn id="15" idx="2"/>
            </p:cNvCxnSpPr>
            <p:nvPr/>
          </p:nvCxnSpPr>
          <p:spPr>
            <a:xfrm>
              <a:off x="3081129" y="3587718"/>
              <a:ext cx="760080" cy="768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8CBB7E-6757-601C-F301-CF8B02DEA87D}"/>
                </a:ext>
              </a:extLst>
            </p:cNvPr>
            <p:cNvCxnSpPr>
              <a:cxnSpLocks/>
              <a:stCxn id="13" idx="6"/>
              <a:endCxn id="10" idx="2"/>
            </p:cNvCxnSpPr>
            <p:nvPr/>
          </p:nvCxnSpPr>
          <p:spPr>
            <a:xfrm flipV="1">
              <a:off x="3084444" y="2851954"/>
              <a:ext cx="753450" cy="148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91A8079-0149-B54C-96DE-0CC75079830A}"/>
                </a:ext>
              </a:extLst>
            </p:cNvPr>
            <p:cNvCxnSpPr>
              <a:cxnSpLocks/>
              <a:stCxn id="13" idx="6"/>
              <a:endCxn id="16" idx="2"/>
            </p:cNvCxnSpPr>
            <p:nvPr/>
          </p:nvCxnSpPr>
          <p:spPr>
            <a:xfrm flipV="1">
              <a:off x="3084444" y="3604241"/>
              <a:ext cx="780349" cy="73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E011764-4CBE-4591-3AE2-41589E658BE9}"/>
                </a:ext>
              </a:extLst>
            </p:cNvPr>
            <p:cNvCxnSpPr>
              <a:cxnSpLocks/>
              <a:stCxn id="13" idx="6"/>
              <a:endCxn id="15" idx="2"/>
            </p:cNvCxnSpPr>
            <p:nvPr/>
          </p:nvCxnSpPr>
          <p:spPr>
            <a:xfrm>
              <a:off x="3084444" y="4337084"/>
              <a:ext cx="756765" cy="1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6A4341-6A04-A594-DBE5-E4B9D5E821ED}"/>
                </a:ext>
              </a:extLst>
            </p:cNvPr>
            <p:cNvSpPr txBox="1"/>
            <p:nvPr/>
          </p:nvSpPr>
          <p:spPr>
            <a:xfrm>
              <a:off x="4830156" y="2671599"/>
              <a:ext cx="245580" cy="1754326"/>
            </a:xfrm>
            <a:prstGeom prst="rect">
              <a:avLst/>
            </a:prstGeom>
            <a:noFill/>
          </p:spPr>
          <p:txBody>
            <a:bodyPr wrap="none" rtlCol="0">
              <a:spAutoFit/>
            </a:bodyPr>
            <a:lstStyle/>
            <a:p>
              <a:r>
                <a:rPr lang="en-US" b="1" dirty="0"/>
                <a:t>.</a:t>
              </a:r>
            </a:p>
            <a:p>
              <a:r>
                <a:rPr lang="en-US" b="1" dirty="0"/>
                <a:t>.</a:t>
              </a:r>
            </a:p>
            <a:p>
              <a:r>
                <a:rPr lang="en-US" b="1" dirty="0"/>
                <a:t>.</a:t>
              </a:r>
            </a:p>
            <a:p>
              <a:r>
                <a:rPr lang="en-US" b="1" dirty="0"/>
                <a:t>.</a:t>
              </a:r>
            </a:p>
            <a:p>
              <a:r>
                <a:rPr lang="en-US" b="1" dirty="0"/>
                <a:t>.</a:t>
              </a:r>
            </a:p>
            <a:p>
              <a:r>
                <a:rPr lang="en-US" b="1" dirty="0"/>
                <a:t>.</a:t>
              </a:r>
            </a:p>
          </p:txBody>
        </p:sp>
        <p:sp>
          <p:nvSpPr>
            <p:cNvPr id="38" name="Oval 37">
              <a:extLst>
                <a:ext uri="{FF2B5EF4-FFF2-40B4-BE49-F238E27FC236}">
                  <a16:creationId xmlns:a16="http://schemas.microsoft.com/office/drawing/2014/main" id="{E4375712-F748-DE91-C44E-77BEF196F1D3}"/>
                </a:ext>
              </a:extLst>
            </p:cNvPr>
            <p:cNvSpPr/>
            <p:nvPr/>
          </p:nvSpPr>
          <p:spPr>
            <a:xfrm>
              <a:off x="1010377" y="2295362"/>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US" dirty="0"/>
            </a:p>
          </p:txBody>
        </p:sp>
        <p:sp>
          <p:nvSpPr>
            <p:cNvPr id="48" name="Oval 47">
              <a:extLst>
                <a:ext uri="{FF2B5EF4-FFF2-40B4-BE49-F238E27FC236}">
                  <a16:creationId xmlns:a16="http://schemas.microsoft.com/office/drawing/2014/main" id="{E40F5380-D755-937C-ED97-27F21B985FA9}"/>
                </a:ext>
              </a:extLst>
            </p:cNvPr>
            <p:cNvSpPr/>
            <p:nvPr/>
          </p:nvSpPr>
          <p:spPr>
            <a:xfrm>
              <a:off x="1010376" y="4517696"/>
              <a:ext cx="556591" cy="556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4</a:t>
              </a:r>
              <a:endParaRPr lang="en-US" dirty="0"/>
            </a:p>
          </p:txBody>
        </p:sp>
        <p:cxnSp>
          <p:nvCxnSpPr>
            <p:cNvPr id="49" name="Straight Arrow Connector 48">
              <a:extLst>
                <a:ext uri="{FF2B5EF4-FFF2-40B4-BE49-F238E27FC236}">
                  <a16:creationId xmlns:a16="http://schemas.microsoft.com/office/drawing/2014/main" id="{5F2CDE75-CC62-D105-1E74-86788ED4D505}"/>
                </a:ext>
              </a:extLst>
            </p:cNvPr>
            <p:cNvCxnSpPr>
              <a:cxnSpLocks/>
              <a:stCxn id="38" idx="6"/>
              <a:endCxn id="11" idx="2"/>
            </p:cNvCxnSpPr>
            <p:nvPr/>
          </p:nvCxnSpPr>
          <p:spPr>
            <a:xfrm>
              <a:off x="1566968" y="2573658"/>
              <a:ext cx="957570" cy="25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70CFFB-FC79-F36B-6D2A-EB4ACEF55987}"/>
                </a:ext>
              </a:extLst>
            </p:cNvPr>
            <p:cNvCxnSpPr>
              <a:cxnSpLocks/>
              <a:stCxn id="38" idx="6"/>
              <a:endCxn id="12" idx="2"/>
            </p:cNvCxnSpPr>
            <p:nvPr/>
          </p:nvCxnSpPr>
          <p:spPr>
            <a:xfrm>
              <a:off x="1566968" y="2573658"/>
              <a:ext cx="957570" cy="1014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9C077B-CC06-77DB-8C57-B5705F5328C7}"/>
                </a:ext>
              </a:extLst>
            </p:cNvPr>
            <p:cNvCxnSpPr>
              <a:cxnSpLocks/>
              <a:stCxn id="38" idx="6"/>
              <a:endCxn id="13" idx="2"/>
            </p:cNvCxnSpPr>
            <p:nvPr/>
          </p:nvCxnSpPr>
          <p:spPr>
            <a:xfrm>
              <a:off x="1566968" y="2573658"/>
              <a:ext cx="960885" cy="1763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A33B35E-05EC-7E01-70A6-DF100ACB0681}"/>
                </a:ext>
              </a:extLst>
            </p:cNvPr>
            <p:cNvCxnSpPr>
              <a:cxnSpLocks/>
              <a:stCxn id="48" idx="6"/>
              <a:endCxn id="11" idx="2"/>
            </p:cNvCxnSpPr>
            <p:nvPr/>
          </p:nvCxnSpPr>
          <p:spPr>
            <a:xfrm flipV="1">
              <a:off x="1566967" y="2832651"/>
              <a:ext cx="957571" cy="196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B9898A-2CD2-6A18-5433-657A515D42C0}"/>
                </a:ext>
              </a:extLst>
            </p:cNvPr>
            <p:cNvCxnSpPr>
              <a:cxnSpLocks/>
              <a:stCxn id="48" idx="6"/>
              <a:endCxn id="12" idx="2"/>
            </p:cNvCxnSpPr>
            <p:nvPr/>
          </p:nvCxnSpPr>
          <p:spPr>
            <a:xfrm flipV="1">
              <a:off x="1566967" y="3587718"/>
              <a:ext cx="957571" cy="120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4904EFC-4F31-D12A-60B2-910628337B04}"/>
                </a:ext>
              </a:extLst>
            </p:cNvPr>
            <p:cNvCxnSpPr>
              <a:cxnSpLocks/>
              <a:stCxn id="48" idx="6"/>
              <a:endCxn id="13" idx="2"/>
            </p:cNvCxnSpPr>
            <p:nvPr/>
          </p:nvCxnSpPr>
          <p:spPr>
            <a:xfrm flipV="1">
              <a:off x="1566967" y="4337084"/>
              <a:ext cx="960886" cy="45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96F391CF-66CE-0294-0404-F4DE402E09C7}"/>
              </a:ext>
            </a:extLst>
          </p:cNvPr>
          <p:cNvSpPr txBox="1"/>
          <p:nvPr/>
        </p:nvSpPr>
        <p:spPr>
          <a:xfrm>
            <a:off x="1380794" y="1845164"/>
            <a:ext cx="1797835"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Fully connected layer</a:t>
            </a:r>
          </a:p>
        </p:txBody>
      </p:sp>
      <p:sp>
        <p:nvSpPr>
          <p:cNvPr id="93" name="TextBox 92">
            <a:extLst>
              <a:ext uri="{FF2B5EF4-FFF2-40B4-BE49-F238E27FC236}">
                <a16:creationId xmlns:a16="http://schemas.microsoft.com/office/drawing/2014/main" id="{0E999628-4E78-10D2-48B1-E6DDE5C29961}"/>
              </a:ext>
            </a:extLst>
          </p:cNvPr>
          <p:cNvSpPr txBox="1"/>
          <p:nvPr/>
        </p:nvSpPr>
        <p:spPr>
          <a:xfrm>
            <a:off x="1116200" y="5236490"/>
            <a:ext cx="364202" cy="461665"/>
          </a:xfrm>
          <a:prstGeom prst="rect">
            <a:avLst/>
          </a:prstGeom>
          <a:noFill/>
        </p:spPr>
        <p:txBody>
          <a:bodyPr wrap="none" rtlCol="0">
            <a:spAutoFit/>
          </a:bodyPr>
          <a:lstStyle/>
          <a:p>
            <a:r>
              <a:rPr lang="en-US" sz="2400" dirty="0"/>
              <a:t>x</a:t>
            </a:r>
            <a:r>
              <a:rPr lang="en-US" sz="2400" baseline="-25000" dirty="0"/>
              <a:t>i</a:t>
            </a:r>
            <a:endParaRPr lang="en-US" sz="2400" dirty="0"/>
          </a:p>
        </p:txBody>
      </p:sp>
      <p:sp>
        <p:nvSpPr>
          <p:cNvPr id="94" name="Left Brace 93">
            <a:extLst>
              <a:ext uri="{FF2B5EF4-FFF2-40B4-BE49-F238E27FC236}">
                <a16:creationId xmlns:a16="http://schemas.microsoft.com/office/drawing/2014/main" id="{3D6F8F62-6BAC-51BA-1295-2B4D58E82AC0}"/>
              </a:ext>
            </a:extLst>
          </p:cNvPr>
          <p:cNvSpPr/>
          <p:nvPr/>
        </p:nvSpPr>
        <p:spPr>
          <a:xfrm>
            <a:off x="7639447" y="2554380"/>
            <a:ext cx="245580" cy="755141"/>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6" name="TextBox 95">
            <a:extLst>
              <a:ext uri="{FF2B5EF4-FFF2-40B4-BE49-F238E27FC236}">
                <a16:creationId xmlns:a16="http://schemas.microsoft.com/office/drawing/2014/main" id="{1BC52847-B790-66FF-6338-0ADFFBACCA54}"/>
              </a:ext>
            </a:extLst>
          </p:cNvPr>
          <p:cNvSpPr txBox="1"/>
          <p:nvPr/>
        </p:nvSpPr>
        <p:spPr>
          <a:xfrm>
            <a:off x="6350946" y="2778061"/>
            <a:ext cx="121450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Batch size = 2</a:t>
            </a:r>
          </a:p>
        </p:txBody>
      </p:sp>
      <p:sp>
        <p:nvSpPr>
          <p:cNvPr id="97" name="TextBox 96">
            <a:extLst>
              <a:ext uri="{FF2B5EF4-FFF2-40B4-BE49-F238E27FC236}">
                <a16:creationId xmlns:a16="http://schemas.microsoft.com/office/drawing/2014/main" id="{651469DB-828D-B215-D5D7-E0CDEB754E40}"/>
              </a:ext>
            </a:extLst>
          </p:cNvPr>
          <p:cNvSpPr txBox="1"/>
          <p:nvPr/>
        </p:nvSpPr>
        <p:spPr>
          <a:xfrm>
            <a:off x="6350946" y="3250373"/>
            <a:ext cx="1214500" cy="369332"/>
          </a:xfrm>
          <a:prstGeom prst="rect">
            <a:avLst/>
          </a:prstGeom>
          <a:solidFill>
            <a:schemeClr val="accent6">
              <a:lumMod val="20000"/>
              <a:lumOff val="80000"/>
            </a:schemeClr>
          </a:solidFill>
        </p:spPr>
        <p:txBody>
          <a:bodyPr wrap="square" rtlCol="0">
            <a:spAutoFit/>
          </a:bodyPr>
          <a:lstStyle/>
          <a:p>
            <a:r>
              <a:rPr lang="en-US" dirty="0">
                <a:solidFill>
                  <a:schemeClr val="accent1"/>
                </a:solidFill>
              </a:rPr>
              <a:t>iteration</a:t>
            </a:r>
          </a:p>
        </p:txBody>
      </p:sp>
      <p:sp>
        <p:nvSpPr>
          <p:cNvPr id="98" name="Right Brace 97">
            <a:extLst>
              <a:ext uri="{FF2B5EF4-FFF2-40B4-BE49-F238E27FC236}">
                <a16:creationId xmlns:a16="http://schemas.microsoft.com/office/drawing/2014/main" id="{AECC5834-948D-844F-0363-A8B0953C7E70}"/>
              </a:ext>
            </a:extLst>
          </p:cNvPr>
          <p:cNvSpPr/>
          <p:nvPr/>
        </p:nvSpPr>
        <p:spPr>
          <a:xfrm>
            <a:off x="10745185" y="2505774"/>
            <a:ext cx="525966" cy="31437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C96B2D61-F8D3-CF6B-800E-749D34F6DDAD}"/>
              </a:ext>
            </a:extLst>
          </p:cNvPr>
          <p:cNvSpPr txBox="1"/>
          <p:nvPr/>
        </p:nvSpPr>
        <p:spPr>
          <a:xfrm>
            <a:off x="11373315" y="3923774"/>
            <a:ext cx="757281" cy="369332"/>
          </a:xfrm>
          <a:prstGeom prst="rect">
            <a:avLst/>
          </a:prstGeom>
          <a:solidFill>
            <a:schemeClr val="accent6">
              <a:lumMod val="20000"/>
              <a:lumOff val="80000"/>
            </a:schemeClr>
          </a:solidFill>
        </p:spPr>
        <p:txBody>
          <a:bodyPr wrap="square" rtlCol="0">
            <a:spAutoFit/>
          </a:bodyPr>
          <a:lstStyle/>
          <a:p>
            <a:r>
              <a:rPr lang="en-US" dirty="0">
                <a:solidFill>
                  <a:schemeClr val="accent1"/>
                </a:solidFill>
              </a:rPr>
              <a:t>epoch</a:t>
            </a:r>
          </a:p>
        </p:txBody>
      </p:sp>
    </p:spTree>
    <p:extLst>
      <p:ext uri="{BB962C8B-B14F-4D97-AF65-F5344CB8AC3E}">
        <p14:creationId xmlns:p14="http://schemas.microsoft.com/office/powerpoint/2010/main" val="160585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EA14-8419-3826-0F52-AD38B74BB959}"/>
              </a:ext>
            </a:extLst>
          </p:cNvPr>
          <p:cNvSpPr>
            <a:spLocks noGrp="1"/>
          </p:cNvSpPr>
          <p:nvPr>
            <p:ph type="title"/>
          </p:nvPr>
        </p:nvSpPr>
        <p:spPr>
          <a:xfrm>
            <a:off x="838200" y="1012371"/>
            <a:ext cx="2286000" cy="678317"/>
          </a:xfrm>
        </p:spPr>
        <p:txBody>
          <a:bodyPr>
            <a:normAutofit fontScale="90000"/>
          </a:bodyPr>
          <a:lstStyle/>
          <a:p>
            <a:r>
              <a:rPr lang="en-US" dirty="0"/>
              <a:t>Matrix </a:t>
            </a:r>
          </a:p>
        </p:txBody>
      </p:sp>
      <p:sp>
        <p:nvSpPr>
          <p:cNvPr id="3" name="Content Placeholder 2">
            <a:extLst>
              <a:ext uri="{FF2B5EF4-FFF2-40B4-BE49-F238E27FC236}">
                <a16:creationId xmlns:a16="http://schemas.microsoft.com/office/drawing/2014/main" id="{6AF154DF-6775-A6FB-8FB4-2FD740830DE2}"/>
              </a:ext>
            </a:extLst>
          </p:cNvPr>
          <p:cNvSpPr>
            <a:spLocks noGrp="1"/>
          </p:cNvSpPr>
          <p:nvPr>
            <p:ph idx="1"/>
          </p:nvPr>
        </p:nvSpPr>
        <p:spPr>
          <a:xfrm>
            <a:off x="838199" y="1825626"/>
            <a:ext cx="4607379" cy="444046"/>
          </a:xfrm>
        </p:spPr>
        <p:txBody>
          <a:bodyPr>
            <a:normAutofit lnSpcReduction="10000"/>
          </a:bodyPr>
          <a:lstStyle/>
          <a:p>
            <a:r>
              <a:rPr lang="en-US" dirty="0"/>
              <a:t>Element-wise multiplication</a:t>
            </a:r>
          </a:p>
        </p:txBody>
      </p:sp>
      <p:sp>
        <p:nvSpPr>
          <p:cNvPr id="4" name="TextBox 3">
            <a:extLst>
              <a:ext uri="{FF2B5EF4-FFF2-40B4-BE49-F238E27FC236}">
                <a16:creationId xmlns:a16="http://schemas.microsoft.com/office/drawing/2014/main" id="{AFC86FAA-EA17-4F79-3E3B-6F4D9DB9FAA6}"/>
              </a:ext>
            </a:extLst>
          </p:cNvPr>
          <p:cNvSpPr txBox="1"/>
          <p:nvPr/>
        </p:nvSpPr>
        <p:spPr>
          <a:xfrm>
            <a:off x="1232806" y="2457450"/>
            <a:ext cx="3254417" cy="646331"/>
          </a:xfrm>
          <a:prstGeom prst="rect">
            <a:avLst/>
          </a:prstGeom>
          <a:noFill/>
        </p:spPr>
        <p:txBody>
          <a:bodyPr wrap="none" rtlCol="0">
            <a:spAutoFit/>
          </a:bodyPr>
          <a:lstStyle/>
          <a:p>
            <a:r>
              <a:rPr lang="en-US" dirty="0"/>
              <a:t>[1, 2]            [5, 6]           [5, 12]</a:t>
            </a:r>
          </a:p>
          <a:p>
            <a:r>
              <a:rPr lang="en-US" dirty="0"/>
              <a:t>[3, 4]            [7, 8]      =   [21, 32]   </a:t>
            </a:r>
          </a:p>
        </p:txBody>
      </p:sp>
      <p:sp>
        <p:nvSpPr>
          <p:cNvPr id="6" name="Content Placeholder 2">
            <a:extLst>
              <a:ext uri="{FF2B5EF4-FFF2-40B4-BE49-F238E27FC236}">
                <a16:creationId xmlns:a16="http://schemas.microsoft.com/office/drawing/2014/main" id="{B0ADCB65-1867-1BA5-C811-A765113EFEF0}"/>
              </a:ext>
            </a:extLst>
          </p:cNvPr>
          <p:cNvSpPr txBox="1">
            <a:spLocks/>
          </p:cNvSpPr>
          <p:nvPr/>
        </p:nvSpPr>
        <p:spPr>
          <a:xfrm>
            <a:off x="838198" y="3322648"/>
            <a:ext cx="4607379" cy="4440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Inner product</a:t>
            </a:r>
          </a:p>
        </p:txBody>
      </p:sp>
      <p:sp>
        <p:nvSpPr>
          <p:cNvPr id="7" name="TextBox 6">
            <a:extLst>
              <a:ext uri="{FF2B5EF4-FFF2-40B4-BE49-F238E27FC236}">
                <a16:creationId xmlns:a16="http://schemas.microsoft.com/office/drawing/2014/main" id="{249D50B0-016C-8A4F-BEC6-80A98525491B}"/>
              </a:ext>
            </a:extLst>
          </p:cNvPr>
          <p:cNvSpPr txBox="1"/>
          <p:nvPr/>
        </p:nvSpPr>
        <p:spPr>
          <a:xfrm>
            <a:off x="1232805" y="3901632"/>
            <a:ext cx="3254417" cy="646331"/>
          </a:xfrm>
          <a:prstGeom prst="rect">
            <a:avLst/>
          </a:prstGeom>
          <a:noFill/>
        </p:spPr>
        <p:txBody>
          <a:bodyPr wrap="none" rtlCol="0">
            <a:spAutoFit/>
          </a:bodyPr>
          <a:lstStyle/>
          <a:p>
            <a:r>
              <a:rPr lang="en-US" dirty="0"/>
              <a:t>[1, 2]            [5, 6]           [19, 22]</a:t>
            </a:r>
          </a:p>
          <a:p>
            <a:r>
              <a:rPr lang="en-US" dirty="0"/>
              <a:t>[3, 4]            [7, 8]      =   [43, 50]   </a:t>
            </a:r>
          </a:p>
        </p:txBody>
      </p:sp>
      <p:sp>
        <p:nvSpPr>
          <p:cNvPr id="8" name="Frame 7">
            <a:extLst>
              <a:ext uri="{FF2B5EF4-FFF2-40B4-BE49-F238E27FC236}">
                <a16:creationId xmlns:a16="http://schemas.microsoft.com/office/drawing/2014/main" id="{E04D232A-147A-EC33-E31F-8127B66E06EB}"/>
              </a:ext>
            </a:extLst>
          </p:cNvPr>
          <p:cNvSpPr/>
          <p:nvPr/>
        </p:nvSpPr>
        <p:spPr>
          <a:xfrm>
            <a:off x="1232805" y="3901632"/>
            <a:ext cx="669474" cy="351961"/>
          </a:xfrm>
          <a:prstGeom prst="frame">
            <a:avLst>
              <a:gd name="adj1" fmla="val 400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D924A7E-1E5A-6050-05EC-573A9FC3998D}"/>
              </a:ext>
            </a:extLst>
          </p:cNvPr>
          <p:cNvSpPr/>
          <p:nvPr/>
        </p:nvSpPr>
        <p:spPr>
          <a:xfrm>
            <a:off x="2383971" y="3901632"/>
            <a:ext cx="299358" cy="646331"/>
          </a:xfrm>
          <a:prstGeom prst="frame">
            <a:avLst>
              <a:gd name="adj1" fmla="val 400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E5D9A31B-A7E7-770D-55D8-DA44CE22975C}"/>
              </a:ext>
            </a:extLst>
          </p:cNvPr>
          <p:cNvSpPr txBox="1"/>
          <p:nvPr/>
        </p:nvSpPr>
        <p:spPr>
          <a:xfrm>
            <a:off x="3339193" y="3540271"/>
            <a:ext cx="1475084" cy="369332"/>
          </a:xfrm>
          <a:prstGeom prst="rect">
            <a:avLst/>
          </a:prstGeom>
          <a:noFill/>
        </p:spPr>
        <p:txBody>
          <a:bodyPr wrap="none" rtlCol="0">
            <a:spAutoFit/>
          </a:bodyPr>
          <a:lstStyle/>
          <a:p>
            <a:r>
              <a:rPr lang="en-US" dirty="0"/>
              <a:t>1x5 +2x7 = 19</a:t>
            </a:r>
          </a:p>
        </p:txBody>
      </p:sp>
      <p:sp>
        <p:nvSpPr>
          <p:cNvPr id="12" name="Frame 11">
            <a:extLst>
              <a:ext uri="{FF2B5EF4-FFF2-40B4-BE49-F238E27FC236}">
                <a16:creationId xmlns:a16="http://schemas.microsoft.com/office/drawing/2014/main" id="{8CE9851B-0939-662D-C69C-D8F52428E48C}"/>
              </a:ext>
            </a:extLst>
          </p:cNvPr>
          <p:cNvSpPr/>
          <p:nvPr/>
        </p:nvSpPr>
        <p:spPr>
          <a:xfrm>
            <a:off x="3396343" y="3549120"/>
            <a:ext cx="1393373" cy="360483"/>
          </a:xfrm>
          <a:prstGeom prst="frame">
            <a:avLst>
              <a:gd name="adj1" fmla="val 400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F29C7D4F-BBA9-2E9D-A3D3-1DED0B5147DC}"/>
              </a:ext>
            </a:extLst>
          </p:cNvPr>
          <p:cNvSpPr txBox="1"/>
          <p:nvPr/>
        </p:nvSpPr>
        <p:spPr>
          <a:xfrm>
            <a:off x="840963" y="4775306"/>
            <a:ext cx="255538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Matrix shape</a:t>
            </a:r>
          </a:p>
        </p:txBody>
      </p:sp>
      <p:sp>
        <p:nvSpPr>
          <p:cNvPr id="14" name="TextBox 13">
            <a:extLst>
              <a:ext uri="{FF2B5EF4-FFF2-40B4-BE49-F238E27FC236}">
                <a16:creationId xmlns:a16="http://schemas.microsoft.com/office/drawing/2014/main" id="{39CB04B5-6597-33E1-BD29-734FC2F588BF}"/>
              </a:ext>
            </a:extLst>
          </p:cNvPr>
          <p:cNvSpPr txBox="1"/>
          <p:nvPr/>
        </p:nvSpPr>
        <p:spPr>
          <a:xfrm>
            <a:off x="1536733" y="5248869"/>
            <a:ext cx="3106941" cy="830997"/>
          </a:xfrm>
          <a:prstGeom prst="rect">
            <a:avLst/>
          </a:prstGeom>
          <a:noFill/>
        </p:spPr>
        <p:txBody>
          <a:bodyPr wrap="none" rtlCol="0">
            <a:spAutoFit/>
          </a:bodyPr>
          <a:lstStyle/>
          <a:p>
            <a:r>
              <a:rPr lang="en-US" sz="2400" i="1" dirty="0" err="1">
                <a:latin typeface="Times" pitchFamily="2" charset="0"/>
              </a:rPr>
              <a:t>A</a:t>
            </a:r>
            <a:r>
              <a:rPr lang="en-US" sz="2400" i="1" baseline="-25000" dirty="0" err="1">
                <a:latin typeface="Times" pitchFamily="2" charset="0"/>
              </a:rPr>
              <a:t>nxm</a:t>
            </a:r>
            <a:r>
              <a:rPr lang="en-US" sz="2400" i="1" dirty="0">
                <a:latin typeface="Times" pitchFamily="2" charset="0"/>
              </a:rPr>
              <a:t>    </a:t>
            </a:r>
            <a:r>
              <a:rPr lang="en-US" sz="2400" i="1" dirty="0" err="1">
                <a:latin typeface="Times" pitchFamily="2" charset="0"/>
              </a:rPr>
              <a:t>B</a:t>
            </a:r>
            <a:r>
              <a:rPr lang="en-US" sz="2400" i="1" baseline="-25000" dirty="0" err="1">
                <a:latin typeface="Times" pitchFamily="2" charset="0"/>
              </a:rPr>
              <a:t>mxh</a:t>
            </a:r>
            <a:r>
              <a:rPr lang="en-US" sz="2400" i="1" dirty="0">
                <a:latin typeface="Times" pitchFamily="2" charset="0"/>
              </a:rPr>
              <a:t>  =    </a:t>
            </a:r>
            <a:r>
              <a:rPr lang="en-US" sz="2400" i="1" dirty="0" err="1">
                <a:latin typeface="Times" pitchFamily="2" charset="0"/>
              </a:rPr>
              <a:t>C</a:t>
            </a:r>
            <a:r>
              <a:rPr lang="en-US" sz="2400" i="1" baseline="-25000" dirty="0" err="1">
                <a:latin typeface="Times" pitchFamily="2" charset="0"/>
              </a:rPr>
              <a:t>nxh</a:t>
            </a:r>
            <a:r>
              <a:rPr lang="en-US" sz="2400" i="1" dirty="0">
                <a:latin typeface="Times" pitchFamily="2" charset="0"/>
              </a:rPr>
              <a:t>     </a:t>
            </a:r>
          </a:p>
          <a:p>
            <a:r>
              <a:rPr lang="en-US" sz="2400" i="1" dirty="0" err="1">
                <a:latin typeface="Times" pitchFamily="2" charset="0"/>
              </a:rPr>
              <a:t>C</a:t>
            </a:r>
            <a:r>
              <a:rPr lang="en-US" sz="2400" i="1" baseline="-25000" dirty="0" err="1">
                <a:latin typeface="Times" pitchFamily="2" charset="0"/>
              </a:rPr>
              <a:t>nxh</a:t>
            </a:r>
            <a:r>
              <a:rPr lang="en-US" sz="2400" i="1" baseline="-25000" dirty="0">
                <a:latin typeface="Times" pitchFamily="2" charset="0"/>
              </a:rPr>
              <a:t>    </a:t>
            </a:r>
            <a:r>
              <a:rPr lang="en-US" sz="2400" i="1" dirty="0">
                <a:latin typeface="Times" pitchFamily="2" charset="0"/>
              </a:rPr>
              <a:t> </a:t>
            </a:r>
            <a:r>
              <a:rPr lang="en-US" sz="2400" i="1" dirty="0">
                <a:latin typeface="Times" pitchFamily="2" charset="0"/>
                <a:sym typeface="Wingdings" pitchFamily="2" charset="2"/>
              </a:rPr>
              <a:t>       C</a:t>
            </a:r>
            <a:r>
              <a:rPr lang="en-US" sz="2400" i="1" baseline="30000" dirty="0">
                <a:latin typeface="Times" pitchFamily="2" charset="0"/>
                <a:sym typeface="Wingdings" pitchFamily="2" charset="2"/>
              </a:rPr>
              <a:t>T</a:t>
            </a:r>
            <a:r>
              <a:rPr lang="en-US" sz="2400" i="1" baseline="-25000" dirty="0">
                <a:latin typeface="Times" pitchFamily="2" charset="0"/>
                <a:sym typeface="Wingdings" pitchFamily="2" charset="2"/>
              </a:rPr>
              <a:t> </a:t>
            </a:r>
            <a:r>
              <a:rPr lang="en-US" sz="2400" i="1" baseline="-25000" dirty="0" err="1">
                <a:latin typeface="Times" pitchFamily="2" charset="0"/>
                <a:sym typeface="Wingdings" pitchFamily="2" charset="2"/>
              </a:rPr>
              <a:t>hxn</a:t>
            </a:r>
            <a:r>
              <a:rPr lang="en-US" sz="2400" i="1" dirty="0">
                <a:latin typeface="Times" pitchFamily="2" charset="0"/>
              </a:rPr>
              <a:t> </a:t>
            </a:r>
          </a:p>
        </p:txBody>
      </p:sp>
      <p:sp>
        <p:nvSpPr>
          <p:cNvPr id="17" name="TextBox 16">
            <a:extLst>
              <a:ext uri="{FF2B5EF4-FFF2-40B4-BE49-F238E27FC236}">
                <a16:creationId xmlns:a16="http://schemas.microsoft.com/office/drawing/2014/main" id="{2DFF3FAE-6AD2-7439-EE27-6395C141765E}"/>
              </a:ext>
            </a:extLst>
          </p:cNvPr>
          <p:cNvSpPr txBox="1"/>
          <p:nvPr/>
        </p:nvSpPr>
        <p:spPr>
          <a:xfrm>
            <a:off x="6988217" y="2040398"/>
            <a:ext cx="2351315" cy="1200329"/>
          </a:xfrm>
          <a:prstGeom prst="rect">
            <a:avLst/>
          </a:prstGeom>
          <a:noFill/>
        </p:spPr>
        <p:txBody>
          <a:bodyPr wrap="square" rtlCol="0">
            <a:spAutoFit/>
          </a:bodyPr>
          <a:lstStyle/>
          <a:p>
            <a:r>
              <a:rPr lang="en-US" dirty="0"/>
              <a:t>x       [x</a:t>
            </a:r>
            <a:r>
              <a:rPr lang="en-US" baseline="-25000" dirty="0"/>
              <a:t>11, </a:t>
            </a:r>
            <a:r>
              <a:rPr lang="en-US" dirty="0"/>
              <a:t>x</a:t>
            </a:r>
            <a:r>
              <a:rPr lang="en-US" baseline="-25000" dirty="0"/>
              <a:t>12, </a:t>
            </a:r>
            <a:r>
              <a:rPr lang="en-US" dirty="0"/>
              <a:t>x</a:t>
            </a:r>
            <a:r>
              <a:rPr lang="en-US" baseline="-25000" dirty="0"/>
              <a:t>13, … </a:t>
            </a:r>
            <a:r>
              <a:rPr lang="en-US" dirty="0"/>
              <a:t>x</a:t>
            </a:r>
            <a:r>
              <a:rPr lang="en-US" baseline="-25000" dirty="0"/>
              <a:t>1n</a:t>
            </a:r>
            <a:r>
              <a:rPr lang="en-US" dirty="0"/>
              <a:t>]</a:t>
            </a:r>
            <a:r>
              <a:rPr lang="en-US" baseline="-25000" dirty="0"/>
              <a:t> </a:t>
            </a:r>
          </a:p>
          <a:p>
            <a:r>
              <a:rPr lang="en-US" dirty="0"/>
              <a:t>         [x</a:t>
            </a:r>
            <a:r>
              <a:rPr lang="en-US" baseline="-25000" dirty="0"/>
              <a:t>21, </a:t>
            </a:r>
            <a:r>
              <a:rPr lang="en-US" dirty="0"/>
              <a:t>x</a:t>
            </a:r>
            <a:r>
              <a:rPr lang="en-US" baseline="-25000" dirty="0"/>
              <a:t>22, </a:t>
            </a:r>
            <a:r>
              <a:rPr lang="en-US" dirty="0"/>
              <a:t>x</a:t>
            </a:r>
            <a:r>
              <a:rPr lang="en-US" baseline="-25000" dirty="0"/>
              <a:t>23, … </a:t>
            </a:r>
            <a:r>
              <a:rPr lang="en-US" dirty="0"/>
              <a:t>x</a:t>
            </a:r>
            <a:r>
              <a:rPr lang="en-US" baseline="-25000" dirty="0"/>
              <a:t>2n</a:t>
            </a:r>
            <a:r>
              <a:rPr lang="en-US" dirty="0"/>
              <a:t>]</a:t>
            </a:r>
          </a:p>
          <a:p>
            <a:r>
              <a:rPr lang="en-US" dirty="0"/>
              <a:t>          ……</a:t>
            </a:r>
          </a:p>
          <a:p>
            <a:r>
              <a:rPr lang="en-US" dirty="0"/>
              <a:t>         [x</a:t>
            </a:r>
            <a:r>
              <a:rPr lang="en-US" baseline="-25000" dirty="0"/>
              <a:t>i1, </a:t>
            </a:r>
            <a:r>
              <a:rPr lang="en-US" dirty="0"/>
              <a:t>x</a:t>
            </a:r>
            <a:r>
              <a:rPr lang="en-US" baseline="-25000" dirty="0"/>
              <a:t>i2, </a:t>
            </a:r>
            <a:r>
              <a:rPr lang="en-US" dirty="0"/>
              <a:t>x</a:t>
            </a:r>
            <a:r>
              <a:rPr lang="en-US" baseline="-25000" dirty="0"/>
              <a:t>i3, … </a:t>
            </a:r>
            <a:r>
              <a:rPr lang="en-US" dirty="0" err="1"/>
              <a:t>x</a:t>
            </a:r>
            <a:r>
              <a:rPr lang="en-US" baseline="-25000" dirty="0" err="1"/>
              <a:t>in</a:t>
            </a:r>
            <a:r>
              <a:rPr lang="en-US" dirty="0"/>
              <a:t>]</a:t>
            </a:r>
          </a:p>
        </p:txBody>
      </p:sp>
      <p:sp>
        <p:nvSpPr>
          <p:cNvPr id="20" name="TextBox 19">
            <a:extLst>
              <a:ext uri="{FF2B5EF4-FFF2-40B4-BE49-F238E27FC236}">
                <a16:creationId xmlns:a16="http://schemas.microsoft.com/office/drawing/2014/main" id="{D513B386-9BE1-1045-B879-0365DBB1BBEA}"/>
              </a:ext>
            </a:extLst>
          </p:cNvPr>
          <p:cNvSpPr txBox="1"/>
          <p:nvPr/>
        </p:nvSpPr>
        <p:spPr>
          <a:xfrm>
            <a:off x="9490871" y="2127581"/>
            <a:ext cx="2351314"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Input feature dimension = n</a:t>
            </a:r>
          </a:p>
        </p:txBody>
      </p:sp>
      <p:sp>
        <p:nvSpPr>
          <p:cNvPr id="22" name="TextBox 21">
            <a:extLst>
              <a:ext uri="{FF2B5EF4-FFF2-40B4-BE49-F238E27FC236}">
                <a16:creationId xmlns:a16="http://schemas.microsoft.com/office/drawing/2014/main" id="{492134E9-531F-72B5-2051-EB3E5C968B46}"/>
              </a:ext>
            </a:extLst>
          </p:cNvPr>
          <p:cNvSpPr txBox="1"/>
          <p:nvPr/>
        </p:nvSpPr>
        <p:spPr>
          <a:xfrm>
            <a:off x="6988217" y="3347634"/>
            <a:ext cx="2512226" cy="1107996"/>
          </a:xfrm>
          <a:prstGeom prst="rect">
            <a:avLst/>
          </a:prstGeom>
          <a:noFill/>
        </p:spPr>
        <p:txBody>
          <a:bodyPr wrap="none" rtlCol="0">
            <a:spAutoFit/>
          </a:bodyPr>
          <a:lstStyle/>
          <a:p>
            <a:r>
              <a:rPr lang="en-US" dirty="0"/>
              <a:t>w       [w</a:t>
            </a:r>
            <a:r>
              <a:rPr lang="en-US" baseline="-25000" dirty="0"/>
              <a:t>11, </a:t>
            </a:r>
            <a:r>
              <a:rPr lang="en-US" dirty="0"/>
              <a:t>w</a:t>
            </a:r>
            <a:r>
              <a:rPr lang="en-US" baseline="-25000" dirty="0"/>
              <a:t>12, </a:t>
            </a:r>
            <a:r>
              <a:rPr lang="en-US" dirty="0"/>
              <a:t>w</a:t>
            </a:r>
            <a:r>
              <a:rPr lang="en-US" baseline="-25000" dirty="0"/>
              <a:t>13, … </a:t>
            </a:r>
            <a:r>
              <a:rPr lang="en-US" dirty="0"/>
              <a:t>w</a:t>
            </a:r>
            <a:r>
              <a:rPr lang="en-US" baseline="-25000" dirty="0"/>
              <a:t>1i</a:t>
            </a:r>
            <a:r>
              <a:rPr lang="en-US" dirty="0"/>
              <a:t>]</a:t>
            </a:r>
          </a:p>
          <a:p>
            <a:r>
              <a:rPr lang="en-US" dirty="0"/>
              <a:t>          [w</a:t>
            </a:r>
            <a:r>
              <a:rPr lang="en-US" baseline="-25000" dirty="0"/>
              <a:t>21, </a:t>
            </a:r>
            <a:r>
              <a:rPr lang="en-US" dirty="0"/>
              <a:t>w</a:t>
            </a:r>
            <a:r>
              <a:rPr lang="en-US" baseline="-25000" dirty="0"/>
              <a:t>22, </a:t>
            </a:r>
            <a:r>
              <a:rPr lang="en-US" dirty="0"/>
              <a:t>w</a:t>
            </a:r>
            <a:r>
              <a:rPr lang="en-US" baseline="-25000" dirty="0"/>
              <a:t>23, … </a:t>
            </a:r>
            <a:r>
              <a:rPr lang="en-US" dirty="0"/>
              <a:t>w</a:t>
            </a:r>
            <a:r>
              <a:rPr lang="en-US" baseline="-25000" dirty="0"/>
              <a:t>2i</a:t>
            </a:r>
            <a:r>
              <a:rPr lang="en-US" dirty="0"/>
              <a:t>]</a:t>
            </a:r>
          </a:p>
          <a:p>
            <a:r>
              <a:rPr lang="en-US" baseline="-25000" dirty="0"/>
              <a:t>                ……</a:t>
            </a:r>
          </a:p>
          <a:p>
            <a:r>
              <a:rPr lang="en-US" baseline="-25000" dirty="0"/>
              <a:t>               </a:t>
            </a:r>
            <a:r>
              <a:rPr lang="en-US" dirty="0"/>
              <a:t>[w</a:t>
            </a:r>
            <a:r>
              <a:rPr lang="en-US" baseline="-25000" dirty="0"/>
              <a:t>m1, </a:t>
            </a:r>
            <a:r>
              <a:rPr lang="en-US" dirty="0"/>
              <a:t>w</a:t>
            </a:r>
            <a:r>
              <a:rPr lang="en-US" baseline="-25000" dirty="0"/>
              <a:t>n2, </a:t>
            </a:r>
            <a:r>
              <a:rPr lang="en-US" dirty="0"/>
              <a:t>w</a:t>
            </a:r>
            <a:r>
              <a:rPr lang="en-US" baseline="-25000" dirty="0"/>
              <a:t>n3, … </a:t>
            </a:r>
            <a:r>
              <a:rPr lang="en-US" dirty="0" err="1"/>
              <a:t>w</a:t>
            </a:r>
            <a:r>
              <a:rPr lang="en-US" baseline="-25000" dirty="0" err="1"/>
              <a:t>ni</a:t>
            </a:r>
            <a:r>
              <a:rPr lang="en-US" dirty="0"/>
              <a:t>]</a:t>
            </a:r>
          </a:p>
        </p:txBody>
      </p:sp>
      <p:sp>
        <p:nvSpPr>
          <p:cNvPr id="23" name="TextBox 22">
            <a:extLst>
              <a:ext uri="{FF2B5EF4-FFF2-40B4-BE49-F238E27FC236}">
                <a16:creationId xmlns:a16="http://schemas.microsoft.com/office/drawing/2014/main" id="{50CCFDA9-04E3-88CA-7B80-E01B10EEE946}"/>
              </a:ext>
            </a:extLst>
          </p:cNvPr>
          <p:cNvSpPr txBox="1"/>
          <p:nvPr/>
        </p:nvSpPr>
        <p:spPr>
          <a:xfrm>
            <a:off x="9881303" y="3548957"/>
            <a:ext cx="210346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Output number = m</a:t>
            </a:r>
          </a:p>
        </p:txBody>
      </p:sp>
      <p:sp>
        <p:nvSpPr>
          <p:cNvPr id="25" name="TextBox 24">
            <a:extLst>
              <a:ext uri="{FF2B5EF4-FFF2-40B4-BE49-F238E27FC236}">
                <a16:creationId xmlns:a16="http://schemas.microsoft.com/office/drawing/2014/main" id="{80A1C2CE-6FC5-F459-78FD-B5093AD0FBA0}"/>
              </a:ext>
            </a:extLst>
          </p:cNvPr>
          <p:cNvSpPr txBox="1"/>
          <p:nvPr/>
        </p:nvSpPr>
        <p:spPr>
          <a:xfrm>
            <a:off x="6988217" y="4741306"/>
            <a:ext cx="2180405" cy="369332"/>
          </a:xfrm>
          <a:prstGeom prst="rect">
            <a:avLst/>
          </a:prstGeom>
          <a:noFill/>
        </p:spPr>
        <p:txBody>
          <a:bodyPr wrap="none" rtlCol="0">
            <a:spAutoFit/>
          </a:bodyPr>
          <a:lstStyle/>
          <a:p>
            <a:r>
              <a:rPr lang="en-US" dirty="0"/>
              <a:t>b         [b</a:t>
            </a:r>
            <a:r>
              <a:rPr lang="en-US" baseline="-25000" dirty="0"/>
              <a:t>1</a:t>
            </a:r>
            <a:r>
              <a:rPr lang="en-US" dirty="0"/>
              <a:t>, b</a:t>
            </a:r>
            <a:r>
              <a:rPr lang="en-US" baseline="-25000" dirty="0"/>
              <a:t>2</a:t>
            </a:r>
            <a:r>
              <a:rPr lang="en-US" dirty="0"/>
              <a:t>, b</a:t>
            </a:r>
            <a:r>
              <a:rPr lang="en-US" baseline="-25000" dirty="0"/>
              <a:t>3, </a:t>
            </a:r>
            <a:r>
              <a:rPr lang="en-US" dirty="0"/>
              <a:t>…b</a:t>
            </a:r>
            <a:r>
              <a:rPr lang="en-US" baseline="-25000" dirty="0"/>
              <a:t>n</a:t>
            </a:r>
            <a:r>
              <a:rPr lang="en-US" dirty="0"/>
              <a:t>]</a:t>
            </a:r>
          </a:p>
        </p:txBody>
      </p:sp>
      <p:sp>
        <p:nvSpPr>
          <p:cNvPr id="27" name="TextBox 26">
            <a:extLst>
              <a:ext uri="{FF2B5EF4-FFF2-40B4-BE49-F238E27FC236}">
                <a16:creationId xmlns:a16="http://schemas.microsoft.com/office/drawing/2014/main" id="{A46D5D8D-AD66-9243-9035-20F4FEBA3D5F}"/>
              </a:ext>
            </a:extLst>
          </p:cNvPr>
          <p:cNvSpPr txBox="1"/>
          <p:nvPr/>
        </p:nvSpPr>
        <p:spPr>
          <a:xfrm>
            <a:off x="9915810" y="4814769"/>
            <a:ext cx="2103460" cy="307777"/>
          </a:xfrm>
          <a:prstGeom prst="rect">
            <a:avLst/>
          </a:prstGeom>
          <a:solidFill>
            <a:schemeClr val="accent6">
              <a:lumMod val="20000"/>
              <a:lumOff val="80000"/>
            </a:schemeClr>
          </a:solidFill>
        </p:spPr>
        <p:txBody>
          <a:bodyPr wrap="square" rtlCol="0">
            <a:spAutoFit/>
          </a:bodyPr>
          <a:lstStyle/>
          <a:p>
            <a:r>
              <a:rPr lang="en-US" sz="1400" dirty="0">
                <a:solidFill>
                  <a:schemeClr val="accent1"/>
                </a:solidFill>
              </a:rPr>
              <a:t>Broadcasting to </a:t>
            </a:r>
            <a:r>
              <a:rPr lang="en-US" sz="1400" dirty="0" err="1">
                <a:solidFill>
                  <a:schemeClr val="accent1"/>
                </a:solidFill>
              </a:rPr>
              <a:t>mxn</a:t>
            </a:r>
            <a:endParaRPr lang="en-US" sz="1400" dirty="0">
              <a:solidFill>
                <a:schemeClr val="accent1"/>
              </a:solidFill>
            </a:endParaRPr>
          </a:p>
        </p:txBody>
      </p:sp>
      <p:sp>
        <p:nvSpPr>
          <p:cNvPr id="5" name="TextBox 4">
            <a:extLst>
              <a:ext uri="{FF2B5EF4-FFF2-40B4-BE49-F238E27FC236}">
                <a16:creationId xmlns:a16="http://schemas.microsoft.com/office/drawing/2014/main" id="{2A36294C-3F62-6A7D-D981-13B80C1D9303}"/>
              </a:ext>
            </a:extLst>
          </p:cNvPr>
          <p:cNvSpPr txBox="1"/>
          <p:nvPr/>
        </p:nvSpPr>
        <p:spPr>
          <a:xfrm>
            <a:off x="3475857" y="4628426"/>
            <a:ext cx="3409523" cy="369332"/>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AU" b="1" dirty="0">
                <a:solidFill>
                  <a:srgbClr val="000000"/>
                </a:solidFill>
                <a:latin typeface="IBMPlexMono"/>
              </a:rPr>
              <a:t>tensor2</a:t>
            </a:r>
            <a:r>
              <a:rPr lang="en-AU" dirty="0"/>
              <a:t> </a:t>
            </a:r>
            <a:r>
              <a:rPr lang="en-AU" b="1" dirty="0">
                <a:solidFill>
                  <a:srgbClr val="000000"/>
                </a:solidFill>
                <a:effectLst/>
                <a:latin typeface="IBMPlexMono"/>
              </a:rPr>
              <a:t>=</a:t>
            </a:r>
            <a:r>
              <a:rPr lang="en-AU" dirty="0"/>
              <a:t> </a:t>
            </a:r>
            <a:r>
              <a:rPr lang="en-AU" b="1" u="none" strike="noStrike" dirty="0" err="1">
                <a:solidFill>
                  <a:srgbClr val="000000"/>
                </a:solidFill>
                <a:effectLst/>
                <a:latin typeface="IBMPlexMono"/>
              </a:rPr>
              <a:t>tensor</a:t>
            </a:r>
            <a:r>
              <a:rPr lang="en-AU" b="1" dirty="0" err="1">
                <a:solidFill>
                  <a:srgbClr val="000000"/>
                </a:solidFill>
                <a:effectLst/>
                <a:latin typeface="IBMPlexMono"/>
              </a:rPr>
              <a:t>.matmul</a:t>
            </a:r>
            <a:r>
              <a:rPr lang="en-AU" b="1" dirty="0">
                <a:solidFill>
                  <a:srgbClr val="000000"/>
                </a:solidFill>
                <a:effectLst/>
                <a:latin typeface="IBMPlexMono"/>
              </a:rPr>
              <a:t>(</a:t>
            </a:r>
            <a:r>
              <a:rPr lang="en-AU" b="1" u="none" strike="noStrike" dirty="0">
                <a:solidFill>
                  <a:srgbClr val="000000"/>
                </a:solidFill>
                <a:effectLst/>
                <a:latin typeface="IBMPlexMono"/>
              </a:rPr>
              <a:t>tensor1</a:t>
            </a:r>
            <a:r>
              <a:rPr lang="en-AU" b="1" dirty="0">
                <a:solidFill>
                  <a:srgbClr val="000000"/>
                </a:solidFill>
                <a:effectLst/>
                <a:latin typeface="IBMPlexMono"/>
              </a:rPr>
              <a:t>)</a:t>
            </a:r>
            <a:endParaRPr lang="en-US" dirty="0"/>
          </a:p>
        </p:txBody>
      </p:sp>
      <p:sp>
        <p:nvSpPr>
          <p:cNvPr id="9" name="TextBox 8">
            <a:extLst>
              <a:ext uri="{FF2B5EF4-FFF2-40B4-BE49-F238E27FC236}">
                <a16:creationId xmlns:a16="http://schemas.microsoft.com/office/drawing/2014/main" id="{675398B6-890E-4D2F-33E9-8A84C0C0801E}"/>
              </a:ext>
            </a:extLst>
          </p:cNvPr>
          <p:cNvSpPr txBox="1"/>
          <p:nvPr/>
        </p:nvSpPr>
        <p:spPr>
          <a:xfrm>
            <a:off x="4540465" y="2964971"/>
            <a:ext cx="1961563" cy="369332"/>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none" rtlCol="0">
            <a:spAutoFit/>
          </a:bodyPr>
          <a:lstStyle/>
          <a:p>
            <a:r>
              <a:rPr lang="en-AU" b="1" dirty="0">
                <a:solidFill>
                  <a:srgbClr val="000000"/>
                </a:solidFill>
                <a:latin typeface="IBMPlexMono"/>
              </a:rPr>
              <a:t>y</a:t>
            </a:r>
            <a:r>
              <a:rPr lang="en-AU" dirty="0"/>
              <a:t> </a:t>
            </a:r>
            <a:r>
              <a:rPr lang="en-AU" b="1" dirty="0">
                <a:solidFill>
                  <a:srgbClr val="000000"/>
                </a:solidFill>
                <a:effectLst/>
                <a:latin typeface="IBMPlexMono"/>
              </a:rPr>
              <a:t>=</a:t>
            </a:r>
            <a:r>
              <a:rPr lang="en-AU" dirty="0"/>
              <a:t> </a:t>
            </a:r>
            <a:r>
              <a:rPr lang="en-AU" b="1" u="none" strike="noStrike" dirty="0">
                <a:solidFill>
                  <a:srgbClr val="000000"/>
                </a:solidFill>
                <a:effectLst/>
                <a:latin typeface="IBMPlexMono"/>
              </a:rPr>
              <a:t>tensor</a:t>
            </a:r>
            <a:r>
              <a:rPr lang="en-AU" dirty="0"/>
              <a:t> </a:t>
            </a:r>
            <a:r>
              <a:rPr lang="en-AU" b="1" dirty="0">
                <a:solidFill>
                  <a:srgbClr val="000000"/>
                </a:solidFill>
                <a:effectLst/>
                <a:latin typeface="IBMPlexMono"/>
              </a:rPr>
              <a:t>*</a:t>
            </a:r>
            <a:r>
              <a:rPr lang="en-AU" dirty="0"/>
              <a:t> </a:t>
            </a:r>
            <a:r>
              <a:rPr lang="en-AU" b="1" u="none" strike="noStrike" dirty="0">
                <a:solidFill>
                  <a:srgbClr val="000000"/>
                </a:solidFill>
                <a:latin typeface="IBMPlexMono"/>
              </a:rPr>
              <a:t>tensor</a:t>
            </a:r>
            <a:endParaRPr lang="en-US" dirty="0"/>
          </a:p>
        </p:txBody>
      </p:sp>
    </p:spTree>
    <p:extLst>
      <p:ext uri="{BB962C8B-B14F-4D97-AF65-F5344CB8AC3E}">
        <p14:creationId xmlns:p14="http://schemas.microsoft.com/office/powerpoint/2010/main" val="247850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CBEE-0A2D-DCC5-64F6-FA567DE8E0A9}"/>
              </a:ext>
            </a:extLst>
          </p:cNvPr>
          <p:cNvSpPr>
            <a:spLocks noGrp="1"/>
          </p:cNvSpPr>
          <p:nvPr>
            <p:ph type="title"/>
          </p:nvPr>
        </p:nvSpPr>
        <p:spPr>
          <a:xfrm>
            <a:off x="838200" y="710882"/>
            <a:ext cx="3848819" cy="979806"/>
          </a:xfrm>
        </p:spPr>
        <p:txBody>
          <a:bodyPr/>
          <a:lstStyle/>
          <a:p>
            <a:r>
              <a:rPr lang="en-US" dirty="0"/>
              <a:t>Loss function</a:t>
            </a:r>
          </a:p>
        </p:txBody>
      </p:sp>
      <p:sp>
        <p:nvSpPr>
          <p:cNvPr id="3" name="Content Placeholder 2">
            <a:extLst>
              <a:ext uri="{FF2B5EF4-FFF2-40B4-BE49-F238E27FC236}">
                <a16:creationId xmlns:a16="http://schemas.microsoft.com/office/drawing/2014/main" id="{B7967E04-0240-3CF3-1987-970FA9FFE8E4}"/>
              </a:ext>
            </a:extLst>
          </p:cNvPr>
          <p:cNvSpPr>
            <a:spLocks noGrp="1"/>
          </p:cNvSpPr>
          <p:nvPr>
            <p:ph idx="1"/>
          </p:nvPr>
        </p:nvSpPr>
        <p:spPr>
          <a:xfrm>
            <a:off x="666780" y="1924060"/>
            <a:ext cx="4020239" cy="478880"/>
          </a:xfrm>
        </p:spPr>
        <p:txBody>
          <a:bodyPr>
            <a:normAutofit fontScale="85000" lnSpcReduction="10000"/>
          </a:bodyPr>
          <a:lstStyle/>
          <a:p>
            <a:r>
              <a:rPr lang="en-US" dirty="0"/>
              <a:t>Example: Mean Square Error</a:t>
            </a:r>
          </a:p>
          <a:p>
            <a:endParaRPr lang="en-US" dirty="0"/>
          </a:p>
        </p:txBody>
      </p:sp>
      <p:pic>
        <p:nvPicPr>
          <p:cNvPr id="7" name="Graphic 6">
            <a:extLst>
              <a:ext uri="{FF2B5EF4-FFF2-40B4-BE49-F238E27FC236}">
                <a16:creationId xmlns:a16="http://schemas.microsoft.com/office/drawing/2014/main" id="{E1D03188-BF8C-9B00-9B2A-860587D65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116" y="2468346"/>
            <a:ext cx="3365500" cy="914400"/>
          </a:xfrm>
          <a:prstGeom prst="rect">
            <a:avLst/>
          </a:prstGeom>
        </p:spPr>
      </p:pic>
      <p:pic>
        <p:nvPicPr>
          <p:cNvPr id="9" name="Picture 8">
            <a:extLst>
              <a:ext uri="{FF2B5EF4-FFF2-40B4-BE49-F238E27FC236}">
                <a16:creationId xmlns:a16="http://schemas.microsoft.com/office/drawing/2014/main" id="{B288164E-FCFE-DD0C-BA08-19E0A3576CDD}"/>
              </a:ext>
            </a:extLst>
          </p:cNvPr>
          <p:cNvPicPr>
            <a:picLocks noChangeAspect="1"/>
          </p:cNvPicPr>
          <p:nvPr/>
        </p:nvPicPr>
        <p:blipFill>
          <a:blip r:embed="rId5"/>
          <a:stretch>
            <a:fillRect/>
          </a:stretch>
        </p:blipFill>
        <p:spPr>
          <a:xfrm>
            <a:off x="767473" y="3412590"/>
            <a:ext cx="3574143" cy="2873331"/>
          </a:xfrm>
          <a:prstGeom prst="rect">
            <a:avLst/>
          </a:prstGeom>
        </p:spPr>
      </p:pic>
      <p:pic>
        <p:nvPicPr>
          <p:cNvPr id="11" name="Picture 10">
            <a:extLst>
              <a:ext uri="{FF2B5EF4-FFF2-40B4-BE49-F238E27FC236}">
                <a16:creationId xmlns:a16="http://schemas.microsoft.com/office/drawing/2014/main" id="{155F2AF7-7B2F-9A7D-1D87-67106D733B96}"/>
              </a:ext>
            </a:extLst>
          </p:cNvPr>
          <p:cNvPicPr>
            <a:picLocks noChangeAspect="1"/>
          </p:cNvPicPr>
          <p:nvPr/>
        </p:nvPicPr>
        <p:blipFill>
          <a:blip r:embed="rId6"/>
          <a:stretch>
            <a:fillRect/>
          </a:stretch>
        </p:blipFill>
        <p:spPr>
          <a:xfrm>
            <a:off x="5300615" y="1913037"/>
            <a:ext cx="6389157" cy="979806"/>
          </a:xfrm>
          <a:prstGeom prst="rect">
            <a:avLst/>
          </a:prstGeom>
        </p:spPr>
      </p:pic>
      <p:pic>
        <p:nvPicPr>
          <p:cNvPr id="13" name="Picture 12">
            <a:extLst>
              <a:ext uri="{FF2B5EF4-FFF2-40B4-BE49-F238E27FC236}">
                <a16:creationId xmlns:a16="http://schemas.microsoft.com/office/drawing/2014/main" id="{3B5ABF76-2282-02B9-7207-E84F41576245}"/>
              </a:ext>
            </a:extLst>
          </p:cNvPr>
          <p:cNvPicPr>
            <a:picLocks noChangeAspect="1"/>
          </p:cNvPicPr>
          <p:nvPr/>
        </p:nvPicPr>
        <p:blipFill>
          <a:blip r:embed="rId7"/>
          <a:stretch>
            <a:fillRect/>
          </a:stretch>
        </p:blipFill>
        <p:spPr>
          <a:xfrm>
            <a:off x="6832779" y="2889939"/>
            <a:ext cx="3019538" cy="718442"/>
          </a:xfrm>
          <a:prstGeom prst="rect">
            <a:avLst/>
          </a:prstGeom>
        </p:spPr>
      </p:pic>
      <p:sp>
        <p:nvSpPr>
          <p:cNvPr id="14" name="TextBox 13">
            <a:extLst>
              <a:ext uri="{FF2B5EF4-FFF2-40B4-BE49-F238E27FC236}">
                <a16:creationId xmlns:a16="http://schemas.microsoft.com/office/drawing/2014/main" id="{E2F84568-B1FD-884C-A92B-0E7504BF741E}"/>
              </a:ext>
            </a:extLst>
          </p:cNvPr>
          <p:cNvSpPr txBox="1"/>
          <p:nvPr/>
        </p:nvSpPr>
        <p:spPr>
          <a:xfrm>
            <a:off x="5462119" y="3031646"/>
            <a:ext cx="1488100" cy="369332"/>
          </a:xfrm>
          <a:prstGeom prst="rect">
            <a:avLst/>
          </a:prstGeom>
          <a:noFill/>
        </p:spPr>
        <p:txBody>
          <a:bodyPr wrap="none" rtlCol="0">
            <a:spAutoFit/>
          </a:bodyPr>
          <a:lstStyle/>
          <a:p>
            <a:r>
              <a:rPr lang="en-US" dirty="0">
                <a:solidFill>
                  <a:schemeClr val="accent1"/>
                </a:solidFill>
              </a:rPr>
              <a:t>Training goal: </a:t>
            </a:r>
          </a:p>
        </p:txBody>
      </p:sp>
      <p:grpSp>
        <p:nvGrpSpPr>
          <p:cNvPr id="24" name="Group 23">
            <a:extLst>
              <a:ext uri="{FF2B5EF4-FFF2-40B4-BE49-F238E27FC236}">
                <a16:creationId xmlns:a16="http://schemas.microsoft.com/office/drawing/2014/main" id="{3E65A939-946E-5419-7A33-4E35A8CBC7DC}"/>
              </a:ext>
            </a:extLst>
          </p:cNvPr>
          <p:cNvGrpSpPr/>
          <p:nvPr/>
        </p:nvGrpSpPr>
        <p:grpSpPr>
          <a:xfrm>
            <a:off x="5938699" y="3869745"/>
            <a:ext cx="2229424" cy="2129222"/>
            <a:chOff x="5368089" y="4243928"/>
            <a:chExt cx="2229424" cy="2129222"/>
          </a:xfrm>
        </p:grpSpPr>
        <p:grpSp>
          <p:nvGrpSpPr>
            <p:cNvPr id="23" name="Group 22">
              <a:extLst>
                <a:ext uri="{FF2B5EF4-FFF2-40B4-BE49-F238E27FC236}">
                  <a16:creationId xmlns:a16="http://schemas.microsoft.com/office/drawing/2014/main" id="{FFB97B10-473A-00F5-98DB-C0589934A6E8}"/>
                </a:ext>
              </a:extLst>
            </p:cNvPr>
            <p:cNvGrpSpPr/>
            <p:nvPr/>
          </p:nvGrpSpPr>
          <p:grpSpPr>
            <a:xfrm>
              <a:off x="5368089" y="4243928"/>
              <a:ext cx="2229424" cy="2129222"/>
              <a:chOff x="5351950" y="4098283"/>
              <a:chExt cx="2254058" cy="2251783"/>
            </a:xfrm>
          </p:grpSpPr>
          <p:pic>
            <p:nvPicPr>
              <p:cNvPr id="16" name="Picture 15">
                <a:extLst>
                  <a:ext uri="{FF2B5EF4-FFF2-40B4-BE49-F238E27FC236}">
                    <a16:creationId xmlns:a16="http://schemas.microsoft.com/office/drawing/2014/main" id="{BDE854C7-6589-D561-C874-90D1349F2380}"/>
                  </a:ext>
                </a:extLst>
              </p:cNvPr>
              <p:cNvPicPr>
                <a:picLocks noChangeAspect="1"/>
              </p:cNvPicPr>
              <p:nvPr/>
            </p:nvPicPr>
            <p:blipFill>
              <a:blip r:embed="rId8"/>
              <a:stretch>
                <a:fillRect/>
              </a:stretch>
            </p:blipFill>
            <p:spPr>
              <a:xfrm>
                <a:off x="5351950" y="4098283"/>
                <a:ext cx="2254058" cy="2182381"/>
              </a:xfrm>
              <a:prstGeom prst="rect">
                <a:avLst/>
              </a:prstGeom>
            </p:spPr>
          </p:pic>
          <p:cxnSp>
            <p:nvCxnSpPr>
              <p:cNvPr id="18" name="Straight Connector 17">
                <a:extLst>
                  <a:ext uri="{FF2B5EF4-FFF2-40B4-BE49-F238E27FC236}">
                    <a16:creationId xmlns:a16="http://schemas.microsoft.com/office/drawing/2014/main" id="{D8FAECCC-FE3B-A7A6-8DB2-FC0DCD0BC7D2}"/>
                  </a:ext>
                </a:extLst>
              </p:cNvPr>
              <p:cNvCxnSpPr/>
              <p:nvPr/>
            </p:nvCxnSpPr>
            <p:spPr>
              <a:xfrm>
                <a:off x="5662246" y="4512474"/>
                <a:ext cx="633046" cy="1837592"/>
              </a:xfrm>
              <a:prstGeom prst="line">
                <a:avLst/>
              </a:prstGeom>
            </p:spPr>
            <p:style>
              <a:lnRef idx="3">
                <a:schemeClr val="accent1"/>
              </a:lnRef>
              <a:fillRef idx="0">
                <a:schemeClr val="accent1"/>
              </a:fillRef>
              <a:effectRef idx="2">
                <a:schemeClr val="accent1"/>
              </a:effectRef>
              <a:fontRef idx="minor">
                <a:schemeClr val="tx1"/>
              </a:fontRef>
            </p:style>
          </p:cxnSp>
        </p:grpSp>
        <p:sp>
          <p:nvSpPr>
            <p:cNvPr id="19" name="Oval 18">
              <a:extLst>
                <a:ext uri="{FF2B5EF4-FFF2-40B4-BE49-F238E27FC236}">
                  <a16:creationId xmlns:a16="http://schemas.microsoft.com/office/drawing/2014/main" id="{79C4A3A7-1D40-F79D-EE0E-8EDAFFA47CB3}"/>
                </a:ext>
              </a:extLst>
            </p:cNvPr>
            <p:cNvSpPr/>
            <p:nvPr/>
          </p:nvSpPr>
          <p:spPr>
            <a:xfrm>
              <a:off x="6399848" y="6058263"/>
              <a:ext cx="122141" cy="133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9F9414E7-8A6B-3A68-E180-7B943364D992}"/>
              </a:ext>
            </a:extLst>
          </p:cNvPr>
          <p:cNvSpPr txBox="1"/>
          <p:nvPr/>
        </p:nvSpPr>
        <p:spPr>
          <a:xfrm>
            <a:off x="8665083" y="4089015"/>
            <a:ext cx="817685" cy="369332"/>
          </a:xfrm>
          <a:prstGeom prst="rect">
            <a:avLst/>
          </a:prstGeom>
          <a:noFill/>
        </p:spPr>
        <p:txBody>
          <a:bodyPr wrap="square" rtlCol="0">
            <a:spAutoFit/>
          </a:bodyPr>
          <a:lstStyle/>
          <a:p>
            <a:r>
              <a:rPr lang="en-US" dirty="0"/>
              <a:t>Y = x</a:t>
            </a:r>
            <a:r>
              <a:rPr lang="en-US" baseline="30000" dirty="0"/>
              <a:t>2</a:t>
            </a:r>
            <a:endParaRPr lang="en-US" dirty="0"/>
          </a:p>
        </p:txBody>
      </p:sp>
      <p:sp>
        <p:nvSpPr>
          <p:cNvPr id="21" name="TextBox 20">
            <a:extLst>
              <a:ext uri="{FF2B5EF4-FFF2-40B4-BE49-F238E27FC236}">
                <a16:creationId xmlns:a16="http://schemas.microsoft.com/office/drawing/2014/main" id="{E624C01A-2BE6-603F-7A75-D7B74C1DF2DF}"/>
              </a:ext>
            </a:extLst>
          </p:cNvPr>
          <p:cNvSpPr txBox="1"/>
          <p:nvPr/>
        </p:nvSpPr>
        <p:spPr>
          <a:xfrm>
            <a:off x="8665083" y="4458347"/>
            <a:ext cx="795154" cy="369332"/>
          </a:xfrm>
          <a:prstGeom prst="rect">
            <a:avLst/>
          </a:prstGeom>
          <a:noFill/>
        </p:spPr>
        <p:txBody>
          <a:bodyPr wrap="none" rtlCol="0">
            <a:spAutoFit/>
          </a:bodyPr>
          <a:lstStyle/>
          <a:p>
            <a:r>
              <a:rPr lang="en-US" dirty="0"/>
              <a:t>Y’ = 2x</a:t>
            </a:r>
          </a:p>
        </p:txBody>
      </p:sp>
      <p:sp>
        <p:nvSpPr>
          <p:cNvPr id="22" name="TextBox 21">
            <a:extLst>
              <a:ext uri="{FF2B5EF4-FFF2-40B4-BE49-F238E27FC236}">
                <a16:creationId xmlns:a16="http://schemas.microsoft.com/office/drawing/2014/main" id="{9D539845-CD6B-A403-4FED-304C466E0BCE}"/>
              </a:ext>
            </a:extLst>
          </p:cNvPr>
          <p:cNvSpPr txBox="1"/>
          <p:nvPr/>
        </p:nvSpPr>
        <p:spPr>
          <a:xfrm>
            <a:off x="8393926" y="4957439"/>
            <a:ext cx="3544496" cy="369332"/>
          </a:xfrm>
          <a:prstGeom prst="rect">
            <a:avLst/>
          </a:prstGeom>
          <a:noFill/>
        </p:spPr>
        <p:txBody>
          <a:bodyPr wrap="none" rtlCol="0">
            <a:spAutoFit/>
          </a:bodyPr>
          <a:lstStyle/>
          <a:p>
            <a:r>
              <a:rPr lang="en-US" dirty="0"/>
              <a:t>Derivative -&gt; value change direction</a:t>
            </a:r>
          </a:p>
        </p:txBody>
      </p:sp>
      <p:cxnSp>
        <p:nvCxnSpPr>
          <p:cNvPr id="5" name="Straight Connector 4">
            <a:extLst>
              <a:ext uri="{FF2B5EF4-FFF2-40B4-BE49-F238E27FC236}">
                <a16:creationId xmlns:a16="http://schemas.microsoft.com/office/drawing/2014/main" id="{EB623BAE-46E2-BF35-EBB5-7575022CB180}"/>
              </a:ext>
            </a:extLst>
          </p:cNvPr>
          <p:cNvCxnSpPr/>
          <p:nvPr/>
        </p:nvCxnSpPr>
        <p:spPr>
          <a:xfrm>
            <a:off x="4957590" y="1913037"/>
            <a:ext cx="0" cy="4372884"/>
          </a:xfrm>
          <a:prstGeom prst="line">
            <a:avLst/>
          </a:prstGeom>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C6142C15-D5AF-8F0F-66EC-008D54647216}"/>
              </a:ext>
            </a:extLst>
          </p:cNvPr>
          <p:cNvSpPr/>
          <p:nvPr/>
        </p:nvSpPr>
        <p:spPr>
          <a:xfrm rot="5400000">
            <a:off x="10081647" y="1449966"/>
            <a:ext cx="163667" cy="111186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8B5DFC8-385A-229B-8CF2-A736EE8351E5}"/>
              </a:ext>
            </a:extLst>
          </p:cNvPr>
          <p:cNvSpPr txBox="1"/>
          <p:nvPr/>
        </p:nvSpPr>
        <p:spPr>
          <a:xfrm>
            <a:off x="9346237" y="1476930"/>
            <a:ext cx="1634486" cy="369332"/>
          </a:xfrm>
          <a:prstGeom prst="rect">
            <a:avLst/>
          </a:prstGeom>
          <a:noFill/>
        </p:spPr>
        <p:txBody>
          <a:bodyPr wrap="none" rtlCol="0">
            <a:spAutoFit/>
          </a:bodyPr>
          <a:lstStyle/>
          <a:p>
            <a:r>
              <a:rPr lang="en-US" dirty="0"/>
              <a:t>Predicted value</a:t>
            </a:r>
          </a:p>
        </p:txBody>
      </p:sp>
    </p:spTree>
    <p:extLst>
      <p:ext uri="{BB962C8B-B14F-4D97-AF65-F5344CB8AC3E}">
        <p14:creationId xmlns:p14="http://schemas.microsoft.com/office/powerpoint/2010/main" val="400108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28968</TotalTime>
  <Words>3808</Words>
  <Application>Microsoft Macintosh PowerPoint</Application>
  <PresentationFormat>Widescreen</PresentationFormat>
  <Paragraphs>808</Paragraphs>
  <Slides>54</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IBMPlexMono</vt:lpstr>
      <vt:lpstr>Arial</vt:lpstr>
      <vt:lpstr>Arial</vt:lpstr>
      <vt:lpstr>Calibri</vt:lpstr>
      <vt:lpstr>Calibri Light</vt:lpstr>
      <vt:lpstr>Cambria Math</vt:lpstr>
      <vt:lpstr>Courier New</vt:lpstr>
      <vt:lpstr>Menlo</vt:lpstr>
      <vt:lpstr>Roboto</vt:lpstr>
      <vt:lpstr>Roboto Light</vt:lpstr>
      <vt:lpstr>Times</vt:lpstr>
      <vt:lpstr>Titillium Web</vt:lpstr>
      <vt:lpstr>Wingdings</vt:lpstr>
      <vt:lpstr>Office Theme</vt:lpstr>
      <vt:lpstr>AI/ML Applications on Gadi</vt:lpstr>
      <vt:lpstr>Outline</vt:lpstr>
      <vt:lpstr>NLP – Natural Language Processing</vt:lpstr>
      <vt:lpstr>PowerPoint Presentation</vt:lpstr>
      <vt:lpstr>Machine learning</vt:lpstr>
      <vt:lpstr>Deep learning – Neural Networks</vt:lpstr>
      <vt:lpstr>Now repeat it…    And more data!</vt:lpstr>
      <vt:lpstr>Matrix </vt:lpstr>
      <vt:lpstr>Loss function</vt:lpstr>
      <vt:lpstr>Gradient and Backpropagation</vt:lpstr>
      <vt:lpstr>Stochastic Gradient Descent and Learning Rate</vt:lpstr>
      <vt:lpstr>Training Process – from scratch</vt:lpstr>
      <vt:lpstr>Training Process (Cont.)</vt:lpstr>
      <vt:lpstr>PowerPoint Presentation</vt:lpstr>
      <vt:lpstr>PowerPoint Presentation</vt:lpstr>
      <vt:lpstr>PowerPoint Presentation</vt:lpstr>
      <vt:lpstr>PowerPoint Presentation</vt:lpstr>
      <vt:lpstr>PowerPoint Presentation</vt:lpstr>
      <vt:lpstr>How to represent words so that computer can understand?</vt:lpstr>
      <vt:lpstr>Co-occurrence</vt:lpstr>
      <vt:lpstr>Co-occurrence Matrix</vt:lpstr>
      <vt:lpstr>Word2vec – a prediction problem</vt:lpstr>
      <vt:lpstr>Word2vec</vt:lpstr>
      <vt:lpstr>CBOW Learning Process</vt:lpstr>
      <vt:lpstr>CBOW Result – Distributional Representation</vt:lpstr>
      <vt:lpstr>Language Model</vt:lpstr>
      <vt:lpstr>PowerPoint Presentation</vt:lpstr>
      <vt:lpstr>PowerPoint Presentation</vt:lpstr>
      <vt:lpstr>Simple RNN</vt:lpstr>
      <vt:lpstr>Simple RNN</vt:lpstr>
      <vt:lpstr>LSTM – Long Short-Term Memory (Gated RNN)</vt:lpstr>
      <vt:lpstr>LSTM – Long Short-Term Memory (Gated RNN)</vt:lpstr>
      <vt:lpstr>Seq2Seq Model</vt:lpstr>
      <vt:lpstr>Attention in Seq2Seq</vt:lpstr>
      <vt:lpstr>Example. Google Neural Machine Translation</vt:lpstr>
      <vt:lpstr>PowerPoint Presentation</vt:lpstr>
      <vt:lpstr>PowerPoint Presentation</vt:lpstr>
      <vt:lpstr>Transformer – Attention without RNN</vt:lpstr>
      <vt:lpstr>Bert – NLP Model Based on Fine Tuning!</vt:lpstr>
      <vt:lpstr>Bert</vt:lpstr>
      <vt:lpstr>Bert – Q&amp;A</vt:lpstr>
      <vt:lpstr>PowerPoint Presentation</vt:lpstr>
      <vt:lpstr>PowerPoint Presentation</vt:lpstr>
      <vt:lpstr>K-means Clustering</vt:lpstr>
      <vt:lpstr>Similarities in Text Vectors</vt:lpstr>
      <vt:lpstr>LDA – Latent Dirichlet Allocation</vt:lpstr>
      <vt:lpstr>LDA – Latent Dirichlet Allocation</vt:lpstr>
      <vt:lpstr>LDA – Latent Dirichlet Allocation</vt:lpstr>
      <vt:lpstr>tf-idf – Term Frequency-Inversed Document Frequency</vt:lpstr>
      <vt:lpstr>Dimensionality Reduction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Natural Language Processing</dc:title>
  <dc:creator>Zhuochen Wu</dc:creator>
  <cp:lastModifiedBy>Zhuochen Wu</cp:lastModifiedBy>
  <cp:revision>160</cp:revision>
  <dcterms:created xsi:type="dcterms:W3CDTF">2022-08-01T01:04:37Z</dcterms:created>
  <dcterms:modified xsi:type="dcterms:W3CDTF">2022-10-31T00:19:51Z</dcterms:modified>
</cp:coreProperties>
</file>